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329" r:id="rId3"/>
    <p:sldId id="330" r:id="rId4"/>
    <p:sldId id="331" r:id="rId5"/>
    <p:sldId id="317" r:id="rId6"/>
    <p:sldId id="332" r:id="rId7"/>
    <p:sldId id="326" r:id="rId8"/>
    <p:sldId id="334" r:id="rId9"/>
    <p:sldId id="336" r:id="rId10"/>
    <p:sldId id="335" r:id="rId11"/>
    <p:sldId id="337" r:id="rId12"/>
    <p:sldId id="342" r:id="rId13"/>
    <p:sldId id="259" r:id="rId14"/>
    <p:sldId id="265" r:id="rId15"/>
    <p:sldId id="266" r:id="rId16"/>
    <p:sldId id="267" r:id="rId17"/>
    <p:sldId id="268" r:id="rId18"/>
    <p:sldId id="269" r:id="rId19"/>
    <p:sldId id="276" r:id="rId20"/>
    <p:sldId id="275" r:id="rId21"/>
    <p:sldId id="338" r:id="rId22"/>
    <p:sldId id="287" r:id="rId23"/>
    <p:sldId id="288" r:id="rId24"/>
    <p:sldId id="312" r:id="rId25"/>
    <p:sldId id="260" r:id="rId26"/>
    <p:sldId id="261" r:id="rId27"/>
    <p:sldId id="262" r:id="rId28"/>
    <p:sldId id="263" r:id="rId29"/>
    <p:sldId id="264" r:id="rId30"/>
    <p:sldId id="273" r:id="rId31"/>
    <p:sldId id="272" r:id="rId32"/>
    <p:sldId id="271" r:id="rId33"/>
    <p:sldId id="270" r:id="rId34"/>
    <p:sldId id="277" r:id="rId35"/>
    <p:sldId id="278" r:id="rId36"/>
    <p:sldId id="279" r:id="rId37"/>
    <p:sldId id="280" r:id="rId38"/>
    <p:sldId id="281" r:id="rId39"/>
    <p:sldId id="282" r:id="rId40"/>
    <p:sldId id="283" r:id="rId41"/>
    <p:sldId id="284" r:id="rId42"/>
    <p:sldId id="285" r:id="rId43"/>
    <p:sldId id="286" r:id="rId44"/>
    <p:sldId id="324"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8" r:id="rId69"/>
    <p:sldId id="319" r:id="rId70"/>
    <p:sldId id="320" r:id="rId71"/>
    <p:sldId id="323" r:id="rId72"/>
    <p:sldId id="354" r:id="rId73"/>
    <p:sldId id="322"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60"/>
  </p:normalViewPr>
  <p:slideViewPr>
    <p:cSldViewPr>
      <p:cViewPr varScale="1">
        <p:scale>
          <a:sx n="68" d="100"/>
          <a:sy n="68" d="100"/>
        </p:scale>
        <p:origin x="130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634F0CB-3E66-49DD-A09D-3A3E8B0E5563}" type="datetimeFigureOut">
              <a:rPr lang="en-US" smtClean="0"/>
              <a:pPr/>
              <a:t>23-Nov-19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291453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4F0CB-3E66-49DD-A09D-3A3E8B0E5563}" type="datetimeFigureOut">
              <a:rPr lang="en-US" smtClean="0"/>
              <a:pPr/>
              <a:t>23-Nov-19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3939219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4F0CB-3E66-49DD-A09D-3A3E8B0E5563}" type="datetimeFigureOut">
              <a:rPr lang="en-US" smtClean="0"/>
              <a:pPr/>
              <a:t>23-Nov-19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388349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4F0CB-3E66-49DD-A09D-3A3E8B0E5563}" type="datetimeFigureOut">
              <a:rPr lang="en-US" smtClean="0"/>
              <a:pPr/>
              <a:t>23-Nov-19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429010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34F0CB-3E66-49DD-A09D-3A3E8B0E5563}" type="datetimeFigureOut">
              <a:rPr lang="en-US" smtClean="0"/>
              <a:pPr/>
              <a:t>23-Nov-19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40132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34F0CB-3E66-49DD-A09D-3A3E8B0E5563}" type="datetimeFigureOut">
              <a:rPr lang="en-US" smtClean="0"/>
              <a:pPr/>
              <a:t>23-Nov-19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236565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34F0CB-3E66-49DD-A09D-3A3E8B0E5563}" type="datetimeFigureOut">
              <a:rPr lang="en-US" smtClean="0"/>
              <a:pPr/>
              <a:t>23-Nov-19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381148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34F0CB-3E66-49DD-A09D-3A3E8B0E5563}" type="datetimeFigureOut">
              <a:rPr lang="en-US" smtClean="0"/>
              <a:pPr/>
              <a:t>23-Nov-19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47424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34F0CB-3E66-49DD-A09D-3A3E8B0E5563}" type="datetimeFigureOut">
              <a:rPr lang="en-US" smtClean="0"/>
              <a:pPr/>
              <a:t>23-Nov-19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139498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34F0CB-3E66-49DD-A09D-3A3E8B0E5563}" type="datetimeFigureOut">
              <a:rPr lang="en-US" smtClean="0"/>
              <a:pPr/>
              <a:t>23-Nov-19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621297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34F0CB-3E66-49DD-A09D-3A3E8B0E5563}" type="datetimeFigureOut">
              <a:rPr lang="en-US" smtClean="0"/>
              <a:pPr/>
              <a:t>23-Nov-19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80F5E7-721F-4AB2-B0E4-FDD04D90EFAC}" type="slidenum">
              <a:rPr lang="en-US" smtClean="0"/>
              <a:pPr/>
              <a:t>‹#›</a:t>
            </a:fld>
            <a:endParaRPr lang="en-US"/>
          </a:p>
        </p:txBody>
      </p:sp>
    </p:spTree>
    <p:extLst>
      <p:ext uri="{BB962C8B-B14F-4D97-AF65-F5344CB8AC3E}">
        <p14:creationId xmlns:p14="http://schemas.microsoft.com/office/powerpoint/2010/main" val="7962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4F0CB-3E66-49DD-A09D-3A3E8B0E5563}" type="datetimeFigureOut">
              <a:rPr lang="en-US" smtClean="0"/>
              <a:pPr/>
              <a:t>23-Nov-19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0F5E7-721F-4AB2-B0E4-FDD04D90EFAC}" type="slidenum">
              <a:rPr lang="en-US" smtClean="0"/>
              <a:pPr/>
              <a:t>‹#›</a:t>
            </a:fld>
            <a:endParaRPr lang="en-US"/>
          </a:p>
        </p:txBody>
      </p:sp>
    </p:spTree>
    <p:extLst>
      <p:ext uri="{BB962C8B-B14F-4D97-AF65-F5344CB8AC3E}">
        <p14:creationId xmlns:p14="http://schemas.microsoft.com/office/powerpoint/2010/main" val="341483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280744"/>
            <a:ext cx="8305800" cy="1219200"/>
          </a:xfrm>
        </p:spPr>
        <p:txBody>
          <a:bodyPr>
            <a:normAutofit/>
          </a:bodyPr>
          <a:lstStyle/>
          <a:p>
            <a:r>
              <a:rPr lang="en-US" sz="3600" dirty="0"/>
              <a:t>Clean Code, Code Smells &amp; Refactoring</a:t>
            </a:r>
          </a:p>
        </p:txBody>
      </p:sp>
      <p:pic>
        <p:nvPicPr>
          <p:cNvPr id="4" name="Picture 3" descr="codeSmellsRefactoringBig.png"/>
          <p:cNvPicPr>
            <a:picLocks noChangeAspect="1"/>
          </p:cNvPicPr>
          <p:nvPr/>
        </p:nvPicPr>
        <p:blipFill>
          <a:blip r:embed="rId2" cstate="print"/>
          <a:stretch>
            <a:fillRect/>
          </a:stretch>
        </p:blipFill>
        <p:spPr>
          <a:xfrm>
            <a:off x="1101960" y="1219200"/>
            <a:ext cx="6940079" cy="4748456"/>
          </a:xfrm>
          <a:prstGeom prst="rect">
            <a:avLst/>
          </a:prstGeom>
        </p:spPr>
      </p:pic>
      <p:sp>
        <p:nvSpPr>
          <p:cNvPr id="3" name="TextBox 2">
            <a:extLst>
              <a:ext uri="{FF2B5EF4-FFF2-40B4-BE49-F238E27FC236}">
                <a16:creationId xmlns:a16="http://schemas.microsoft.com/office/drawing/2014/main" id="{4D256583-C577-4FA0-B63F-DBC8A4FE01B3}"/>
              </a:ext>
            </a:extLst>
          </p:cNvPr>
          <p:cNvSpPr txBox="1"/>
          <p:nvPr/>
        </p:nvSpPr>
        <p:spPr>
          <a:xfrm>
            <a:off x="419099" y="5876435"/>
            <a:ext cx="2302490" cy="646331"/>
          </a:xfrm>
          <a:prstGeom prst="rect">
            <a:avLst/>
          </a:prstGeom>
          <a:noFill/>
        </p:spPr>
        <p:txBody>
          <a:bodyPr wrap="none" rtlCol="0">
            <a:spAutoFit/>
          </a:bodyPr>
          <a:lstStyle/>
          <a:p>
            <a:r>
              <a:rPr lang="en-US" dirty="0"/>
              <a:t>Zohirul Alam Tiemoon</a:t>
            </a:r>
          </a:p>
          <a:p>
            <a:r>
              <a:rPr lang="en-US" dirty="0"/>
              <a:t>CEO, Nerd Castle Ltd.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64817" y="378080"/>
            <a:ext cx="6296891"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mj-lt"/>
                <a:ea typeface="+mj-ea"/>
                <a:cs typeface="+mj-cs"/>
              </a:rPr>
              <a:t>Refactoring?</a:t>
            </a:r>
          </a:p>
        </p:txBody>
      </p:sp>
      <p:pic>
        <p:nvPicPr>
          <p:cNvPr id="3" name="Picture 2">
            <a:extLst>
              <a:ext uri="{FF2B5EF4-FFF2-40B4-BE49-F238E27FC236}">
                <a16:creationId xmlns:a16="http://schemas.microsoft.com/office/drawing/2014/main" id="{D45EE45B-9E94-46A6-BC04-92A804FEA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962" y="1594360"/>
            <a:ext cx="7086600" cy="5035040"/>
          </a:xfrm>
          <a:prstGeom prst="rect">
            <a:avLst/>
          </a:prstGeom>
        </p:spPr>
      </p:pic>
      <p:sp>
        <p:nvSpPr>
          <p:cNvPr id="5" name="Oval 4">
            <a:extLst>
              <a:ext uri="{FF2B5EF4-FFF2-40B4-BE49-F238E27FC236}">
                <a16:creationId xmlns:a16="http://schemas.microsoft.com/office/drawing/2014/main" id="{FAD35DBE-7857-4F15-AE6C-6A2D1711FEC4}"/>
              </a:ext>
            </a:extLst>
          </p:cNvPr>
          <p:cNvSpPr/>
          <p:nvPr/>
        </p:nvSpPr>
        <p:spPr>
          <a:xfrm>
            <a:off x="6705600" y="408245"/>
            <a:ext cx="1981200" cy="1036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rPr>
              <a:t>NetBeans</a:t>
            </a:r>
            <a:endParaRPr lang="en-GB" sz="2400" dirty="0">
              <a:ln w="0"/>
              <a:solidFill>
                <a:schemeClr val="tx1"/>
              </a:solidFill>
            </a:endParaRPr>
          </a:p>
        </p:txBody>
      </p:sp>
    </p:spTree>
    <p:extLst>
      <p:ext uri="{BB962C8B-B14F-4D97-AF65-F5344CB8AC3E}">
        <p14:creationId xmlns:p14="http://schemas.microsoft.com/office/powerpoint/2010/main" val="85080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97532" y="378080"/>
            <a:ext cx="6296891"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mj-lt"/>
                <a:ea typeface="+mj-ea"/>
                <a:cs typeface="+mj-cs"/>
              </a:rPr>
              <a:t>Refactoring</a:t>
            </a:r>
          </a:p>
        </p:txBody>
      </p:sp>
      <p:sp>
        <p:nvSpPr>
          <p:cNvPr id="2" name="Oval 1">
            <a:extLst>
              <a:ext uri="{FF2B5EF4-FFF2-40B4-BE49-F238E27FC236}">
                <a16:creationId xmlns:a16="http://schemas.microsoft.com/office/drawing/2014/main" id="{C90909B5-AA08-4E3A-BD76-E274E1F190BC}"/>
              </a:ext>
            </a:extLst>
          </p:cNvPr>
          <p:cNvSpPr/>
          <p:nvPr/>
        </p:nvSpPr>
        <p:spPr>
          <a:xfrm>
            <a:off x="6324600" y="224220"/>
            <a:ext cx="2286000" cy="1374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When??</a:t>
            </a:r>
            <a:endParaRPr lang="en-GB" sz="2800" dirty="0">
              <a:solidFill>
                <a:schemeClr val="tx1"/>
              </a:solidFill>
            </a:endParaRPr>
          </a:p>
        </p:txBody>
      </p:sp>
      <p:sp>
        <p:nvSpPr>
          <p:cNvPr id="4" name="Rectangle 3">
            <a:extLst>
              <a:ext uri="{FF2B5EF4-FFF2-40B4-BE49-F238E27FC236}">
                <a16:creationId xmlns:a16="http://schemas.microsoft.com/office/drawing/2014/main" id="{D62963A0-EC00-43C9-8026-9E7E46FE4BEE}"/>
              </a:ext>
            </a:extLst>
          </p:cNvPr>
          <p:cNvSpPr/>
          <p:nvPr/>
        </p:nvSpPr>
        <p:spPr>
          <a:xfrm>
            <a:off x="1104900" y="2209800"/>
            <a:ext cx="6934200" cy="203132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3600" dirty="0"/>
              <a:t>If it stinks, change it!</a:t>
            </a:r>
          </a:p>
          <a:p>
            <a:pPr marL="285750" indent="-285750" algn="just">
              <a:buFont typeface="Arial" panose="020B0604020202020204" pitchFamily="34" charset="0"/>
              <a:buChar char="•"/>
            </a:pPr>
            <a:r>
              <a:rPr lang="en-US" sz="3600" dirty="0"/>
              <a:t>The cheapest time to refactor code is right now.</a:t>
            </a:r>
          </a:p>
        </p:txBody>
      </p:sp>
    </p:spTree>
    <p:extLst>
      <p:ext uri="{BB962C8B-B14F-4D97-AF65-F5344CB8AC3E}">
        <p14:creationId xmlns:p14="http://schemas.microsoft.com/office/powerpoint/2010/main" val="85135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ells.jpg"/>
          <p:cNvPicPr>
            <a:picLocks noChangeAspect="1"/>
          </p:cNvPicPr>
          <p:nvPr/>
        </p:nvPicPr>
        <p:blipFill>
          <a:blip r:embed="rId2" cstate="print">
            <a:grayscl/>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219200" y="1295400"/>
            <a:ext cx="6934200" cy="5029200"/>
          </a:xfrm>
          <a:prstGeom prst="rect">
            <a:avLst/>
          </a:prstGeom>
        </p:spPr>
      </p:pic>
      <p:sp>
        <p:nvSpPr>
          <p:cNvPr id="2" name="Title 1"/>
          <p:cNvSpPr>
            <a:spLocks noGrp="1"/>
          </p:cNvSpPr>
          <p:nvPr>
            <p:ph type="title"/>
          </p:nvPr>
        </p:nvSpPr>
        <p:spPr>
          <a:xfrm>
            <a:off x="366932" y="457200"/>
            <a:ext cx="8229600" cy="609600"/>
          </a:xfrm>
        </p:spPr>
        <p:txBody>
          <a:bodyPr>
            <a:normAutofit fontScale="90000"/>
          </a:bodyPr>
          <a:lstStyle/>
          <a:p>
            <a:r>
              <a:rPr lang="en-US" dirty="0"/>
              <a:t>Common Code Smells</a:t>
            </a:r>
          </a:p>
        </p:txBody>
      </p:sp>
      <p:sp>
        <p:nvSpPr>
          <p:cNvPr id="3" name="Content Placeholder 2"/>
          <p:cNvSpPr>
            <a:spLocks noGrp="1"/>
          </p:cNvSpPr>
          <p:nvPr>
            <p:ph idx="1"/>
          </p:nvPr>
        </p:nvSpPr>
        <p:spPr>
          <a:xfrm>
            <a:off x="1371600" y="1981200"/>
            <a:ext cx="3352800" cy="4267200"/>
          </a:xfrm>
        </p:spPr>
        <p:txBody>
          <a:bodyPr>
            <a:normAutofit fontScale="77500" lnSpcReduction="20000"/>
          </a:bodyPr>
          <a:lstStyle/>
          <a:p>
            <a:r>
              <a:rPr lang="en-US" dirty="0">
                <a:solidFill>
                  <a:srgbClr val="FF0000"/>
                </a:solidFill>
              </a:rPr>
              <a:t>Inappropriate naming</a:t>
            </a:r>
          </a:p>
          <a:p>
            <a:r>
              <a:rPr lang="en-US" dirty="0">
                <a:solidFill>
                  <a:schemeClr val="tx2">
                    <a:lumMod val="60000"/>
                    <a:lumOff val="40000"/>
                  </a:schemeClr>
                </a:solidFill>
              </a:rPr>
              <a:t>Comments</a:t>
            </a:r>
          </a:p>
          <a:p>
            <a:r>
              <a:rPr lang="en-US" dirty="0">
                <a:solidFill>
                  <a:schemeClr val="accent6">
                    <a:lumMod val="60000"/>
                    <a:lumOff val="40000"/>
                  </a:schemeClr>
                </a:solidFill>
              </a:rPr>
              <a:t>Dead code</a:t>
            </a:r>
          </a:p>
          <a:p>
            <a:r>
              <a:rPr lang="en-US" dirty="0">
                <a:solidFill>
                  <a:schemeClr val="tx1">
                    <a:lumMod val="65000"/>
                    <a:lumOff val="35000"/>
                  </a:schemeClr>
                </a:solidFill>
              </a:rPr>
              <a:t>Duplicated code</a:t>
            </a:r>
          </a:p>
          <a:p>
            <a:r>
              <a:rPr lang="en-US" dirty="0">
                <a:solidFill>
                  <a:schemeClr val="accent2">
                    <a:lumMod val="75000"/>
                  </a:schemeClr>
                </a:solidFill>
              </a:rPr>
              <a:t>Primitive obsession</a:t>
            </a:r>
          </a:p>
          <a:p>
            <a:r>
              <a:rPr lang="en-US" dirty="0">
                <a:solidFill>
                  <a:srgbClr val="FF0000"/>
                </a:solidFill>
              </a:rPr>
              <a:t>Large class </a:t>
            </a:r>
          </a:p>
          <a:p>
            <a:r>
              <a:rPr lang="en-US" dirty="0">
                <a:solidFill>
                  <a:schemeClr val="bg2">
                    <a:lumMod val="50000"/>
                  </a:schemeClr>
                </a:solidFill>
              </a:rPr>
              <a:t>God class</a:t>
            </a:r>
          </a:p>
          <a:p>
            <a:r>
              <a:rPr lang="en-US" dirty="0">
                <a:solidFill>
                  <a:schemeClr val="accent4">
                    <a:lumMod val="50000"/>
                  </a:schemeClr>
                </a:solidFill>
              </a:rPr>
              <a:t>Lazy class</a:t>
            </a:r>
          </a:p>
          <a:p>
            <a:r>
              <a:rPr lang="en-US" dirty="0">
                <a:solidFill>
                  <a:schemeClr val="accent6">
                    <a:lumMod val="50000"/>
                  </a:schemeClr>
                </a:solidFill>
              </a:rPr>
              <a:t>Middle man</a:t>
            </a:r>
          </a:p>
          <a:p>
            <a:r>
              <a:rPr lang="en-US" dirty="0">
                <a:solidFill>
                  <a:srgbClr val="FF0000"/>
                </a:solidFill>
              </a:rPr>
              <a:t>Data clumps</a:t>
            </a:r>
          </a:p>
          <a:p>
            <a:r>
              <a:rPr lang="en-US" dirty="0">
                <a:solidFill>
                  <a:srgbClr val="0070C0"/>
                </a:solidFill>
              </a:rPr>
              <a:t>Data class</a:t>
            </a:r>
          </a:p>
        </p:txBody>
      </p:sp>
      <p:sp>
        <p:nvSpPr>
          <p:cNvPr id="4" name="Content Placeholder 2"/>
          <p:cNvSpPr txBox="1">
            <a:spLocks/>
          </p:cNvSpPr>
          <p:nvPr/>
        </p:nvSpPr>
        <p:spPr>
          <a:xfrm>
            <a:off x="4419600" y="1600200"/>
            <a:ext cx="3200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 name="Content Placeholder 2"/>
          <p:cNvSpPr txBox="1">
            <a:spLocks/>
          </p:cNvSpPr>
          <p:nvPr/>
        </p:nvSpPr>
        <p:spPr>
          <a:xfrm>
            <a:off x="4648200" y="1981200"/>
            <a:ext cx="3733800" cy="43434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Long method</a:t>
            </a:r>
          </a:p>
          <a:p>
            <a:r>
              <a:rPr lang="en-US" dirty="0">
                <a:solidFill>
                  <a:schemeClr val="accent3">
                    <a:lumMod val="50000"/>
                  </a:schemeClr>
                </a:solidFill>
              </a:rPr>
              <a:t>Long parameter list</a:t>
            </a:r>
          </a:p>
          <a:p>
            <a:r>
              <a:rPr lang="en-US" dirty="0">
                <a:solidFill>
                  <a:srgbClr val="FF0000"/>
                </a:solidFill>
              </a:rPr>
              <a:t>Switch statements</a:t>
            </a:r>
          </a:p>
          <a:p>
            <a:r>
              <a:rPr lang="en-US" dirty="0">
                <a:solidFill>
                  <a:schemeClr val="tx2">
                    <a:lumMod val="60000"/>
                    <a:lumOff val="40000"/>
                  </a:schemeClr>
                </a:solidFill>
              </a:rPr>
              <a:t>Speculative generality</a:t>
            </a:r>
          </a:p>
          <a:p>
            <a:r>
              <a:rPr lang="en-US" dirty="0">
                <a:solidFill>
                  <a:schemeClr val="accent5">
                    <a:lumMod val="50000"/>
                  </a:schemeClr>
                </a:solidFill>
              </a:rPr>
              <a:t>Oddball solution</a:t>
            </a:r>
          </a:p>
          <a:p>
            <a:r>
              <a:rPr lang="en-US" dirty="0">
                <a:solidFill>
                  <a:schemeClr val="accent2">
                    <a:lumMod val="75000"/>
                  </a:schemeClr>
                </a:solidFill>
              </a:rPr>
              <a:t>Feature envy</a:t>
            </a:r>
          </a:p>
          <a:p>
            <a:r>
              <a:rPr lang="en-US" dirty="0">
                <a:solidFill>
                  <a:schemeClr val="accent5">
                    <a:lumMod val="75000"/>
                  </a:schemeClr>
                </a:solidFill>
              </a:rPr>
              <a:t>Refused bequest</a:t>
            </a:r>
          </a:p>
          <a:p>
            <a:r>
              <a:rPr lang="en-US" dirty="0">
                <a:solidFill>
                  <a:srgbClr val="FF0000"/>
                </a:solidFill>
              </a:rPr>
              <a:t>Black sheep</a:t>
            </a:r>
          </a:p>
          <a:p>
            <a:r>
              <a:rPr lang="en-US" dirty="0">
                <a:solidFill>
                  <a:schemeClr val="accent6">
                    <a:lumMod val="75000"/>
                  </a:schemeClr>
                </a:solidFill>
              </a:rPr>
              <a:t>Contrived complexity</a:t>
            </a:r>
          </a:p>
          <a:p>
            <a:r>
              <a:rPr lang="en-US" dirty="0">
                <a:solidFill>
                  <a:schemeClr val="accent6">
                    <a:lumMod val="50000"/>
                  </a:schemeClr>
                </a:solidFill>
              </a:rPr>
              <a:t>Divergent change</a:t>
            </a:r>
          </a:p>
          <a:p>
            <a:r>
              <a:rPr lang="en-US" dirty="0">
                <a:solidFill>
                  <a:srgbClr val="FF0000"/>
                </a:solidFill>
              </a:rPr>
              <a:t>Shotgun Surgery</a:t>
            </a: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90625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Inappropriate Naming</a:t>
            </a:r>
          </a:p>
        </p:txBody>
      </p:sp>
      <p:sp>
        <p:nvSpPr>
          <p:cNvPr id="3" name="Content Placeholder 2"/>
          <p:cNvSpPr>
            <a:spLocks noGrp="1"/>
          </p:cNvSpPr>
          <p:nvPr>
            <p:ph idx="1"/>
          </p:nvPr>
        </p:nvSpPr>
        <p:spPr>
          <a:xfrm>
            <a:off x="1219200" y="1371600"/>
            <a:ext cx="7086600" cy="4525963"/>
          </a:xfrm>
        </p:spPr>
        <p:txBody>
          <a:bodyPr>
            <a:normAutofit fontScale="70000" lnSpcReduction="20000"/>
          </a:bodyPr>
          <a:lstStyle/>
          <a:p>
            <a:r>
              <a:rPr lang="en-US" sz="2900" dirty="0"/>
              <a:t>Names given to variables (fields) ,methods or class should be clear and meaningful.</a:t>
            </a:r>
          </a:p>
          <a:p>
            <a:r>
              <a:rPr lang="en-US" sz="2900" dirty="0"/>
              <a:t>A variable, field, class name should say exactly what it is.</a:t>
            </a:r>
          </a:p>
          <a:p>
            <a:r>
              <a:rPr lang="en-US" sz="2900" dirty="0"/>
              <a:t>Which is better? </a:t>
            </a:r>
          </a:p>
          <a:p>
            <a:pPr lvl="1">
              <a:buNone/>
            </a:pPr>
            <a:r>
              <a:rPr lang="en-US" sz="2900" b="1" dirty="0"/>
              <a:t>private string s; OR private string salary;</a:t>
            </a:r>
          </a:p>
          <a:p>
            <a:pPr lvl="1">
              <a:buNone/>
            </a:pPr>
            <a:endParaRPr lang="en-US" sz="2900" b="1" dirty="0">
              <a:solidFill>
                <a:srgbClr val="C00000"/>
              </a:solidFill>
            </a:endParaRPr>
          </a:p>
          <a:p>
            <a:r>
              <a:rPr lang="en-US" sz="2900" dirty="0"/>
              <a:t>A method should say exactly what it does.</a:t>
            </a:r>
          </a:p>
          <a:p>
            <a:r>
              <a:rPr lang="en-US" sz="2900" dirty="0"/>
              <a:t>Which is better?</a:t>
            </a:r>
          </a:p>
          <a:p>
            <a:pPr lvl="1">
              <a:buNone/>
            </a:pPr>
            <a:r>
              <a:rPr lang="en-US" sz="2900" b="1" dirty="0"/>
              <a:t>public double calc (double s); </a:t>
            </a:r>
          </a:p>
          <a:p>
            <a:pPr lvl="1">
              <a:buNone/>
            </a:pPr>
            <a:r>
              <a:rPr lang="en-US" sz="2900" b="1" dirty="0"/>
              <a:t>OR</a:t>
            </a:r>
          </a:p>
          <a:p>
            <a:pPr marL="0" indent="0">
              <a:buNone/>
            </a:pPr>
            <a:r>
              <a:rPr lang="en-US" sz="2900" b="1" dirty="0"/>
              <a:t>        public double </a:t>
            </a:r>
            <a:r>
              <a:rPr lang="en-US" sz="2900" b="1" dirty="0" err="1"/>
              <a:t>calculateFederalTaxes</a:t>
            </a:r>
            <a:r>
              <a:rPr lang="en-US" sz="2900" b="1" dirty="0"/>
              <a:t> (double  salary);</a:t>
            </a:r>
          </a:p>
          <a:p>
            <a:pPr marL="0" indent="0">
              <a:buNone/>
            </a:pPr>
            <a:endParaRPr lang="en-US" sz="2200" dirty="0">
              <a:solidFill>
                <a:srgbClr val="00B050"/>
              </a:solidFill>
            </a:endParaRPr>
          </a:p>
          <a:p>
            <a:pPr marL="0" indent="0">
              <a:buNone/>
            </a:pPr>
            <a:r>
              <a:rPr lang="en-US" sz="3900" dirty="0">
                <a:solidFill>
                  <a:srgbClr val="00B050"/>
                </a:solidFill>
              </a:rPr>
              <a:t>Remedy: </a:t>
            </a:r>
          </a:p>
          <a:p>
            <a:pPr marL="400050" lvl="1" indent="0">
              <a:buNone/>
            </a:pPr>
            <a:r>
              <a:rPr lang="en-US" sz="3900" dirty="0">
                <a:solidFill>
                  <a:srgbClr val="00B050"/>
                </a:solidFill>
              </a:rPr>
              <a:t>Rename Variables, Fields, Methods, Classes</a:t>
            </a:r>
          </a:p>
          <a:p>
            <a:pPr marL="0" indent="0">
              <a:buNone/>
            </a:pPr>
            <a:endParaRPr lang="en-US" dirty="0">
              <a:solidFill>
                <a:srgbClr val="00B050"/>
              </a:solidFill>
            </a:endParaRPr>
          </a:p>
          <a:p>
            <a:pPr marL="0" indent="0">
              <a:buNone/>
            </a:pPr>
            <a:endParaRPr lang="en-US" dirty="0"/>
          </a:p>
        </p:txBody>
      </p:sp>
    </p:spTree>
    <p:extLst>
      <p:ext uri="{BB962C8B-B14F-4D97-AF65-F5344CB8AC3E}">
        <p14:creationId xmlns:p14="http://schemas.microsoft.com/office/powerpoint/2010/main" val="3453680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Long Method</a:t>
            </a:r>
          </a:p>
        </p:txBody>
      </p:sp>
      <p:sp>
        <p:nvSpPr>
          <p:cNvPr id="3" name="Content Placeholder 2"/>
          <p:cNvSpPr>
            <a:spLocks noGrp="1"/>
          </p:cNvSpPr>
          <p:nvPr>
            <p:ph idx="1"/>
          </p:nvPr>
        </p:nvSpPr>
        <p:spPr>
          <a:xfrm>
            <a:off x="457200" y="1219200"/>
            <a:ext cx="8229600" cy="5364162"/>
          </a:xfrm>
        </p:spPr>
        <p:txBody>
          <a:bodyPr>
            <a:noAutofit/>
          </a:bodyPr>
          <a:lstStyle/>
          <a:p>
            <a:pPr>
              <a:lnSpc>
                <a:spcPct val="170000"/>
              </a:lnSpc>
            </a:pPr>
            <a:r>
              <a:rPr lang="en-US" sz="2000" dirty="0"/>
              <a:t>A method is long when it is too hard to quickly comprehend.</a:t>
            </a:r>
          </a:p>
          <a:p>
            <a:pPr>
              <a:lnSpc>
                <a:spcPct val="170000"/>
              </a:lnSpc>
            </a:pPr>
            <a:r>
              <a:rPr lang="en-US" sz="2000" dirty="0"/>
              <a:t>Long methods tend to hide behavior that ought to be shared, which leads </a:t>
            </a:r>
            <a:r>
              <a:rPr lang="en-US" sz="2000" b="1" dirty="0"/>
              <a:t>to duplicated code in other methods or classes.</a:t>
            </a:r>
          </a:p>
          <a:p>
            <a:pPr>
              <a:lnSpc>
                <a:spcPct val="170000"/>
              </a:lnSpc>
            </a:pPr>
            <a:r>
              <a:rPr lang="en-US" sz="2000" dirty="0"/>
              <a:t>Good OO code is </a:t>
            </a:r>
            <a:r>
              <a:rPr lang="en-US" sz="2000" b="1" dirty="0"/>
              <a:t>easiest to understand and maintain </a:t>
            </a:r>
            <a:r>
              <a:rPr lang="en-US" sz="2000" dirty="0"/>
              <a:t>with shorter methods with good names</a:t>
            </a:r>
          </a:p>
          <a:p>
            <a:endParaRPr lang="en-US" sz="2000" dirty="0"/>
          </a:p>
          <a:p>
            <a:r>
              <a:rPr lang="en-US" sz="2000" dirty="0">
                <a:solidFill>
                  <a:srgbClr val="00B050"/>
                </a:solidFill>
              </a:rPr>
              <a:t>Remedies:</a:t>
            </a:r>
          </a:p>
          <a:p>
            <a:pPr lvl="1">
              <a:buFont typeface="Wingdings" panose="05000000000000000000" pitchFamily="2" charset="2"/>
              <a:buChar char="ü"/>
            </a:pPr>
            <a:r>
              <a:rPr lang="en-US" sz="2000" dirty="0">
                <a:solidFill>
                  <a:srgbClr val="00B050"/>
                </a:solidFill>
              </a:rPr>
              <a:t>Extract Method</a:t>
            </a:r>
          </a:p>
          <a:p>
            <a:pPr lvl="1">
              <a:buFont typeface="Wingdings" panose="05000000000000000000" pitchFamily="2" charset="2"/>
              <a:buChar char="ü"/>
            </a:pPr>
            <a:r>
              <a:rPr lang="en-US" sz="2000" dirty="0">
                <a:solidFill>
                  <a:srgbClr val="00B050"/>
                </a:solidFill>
              </a:rPr>
              <a:t>Replace Temp with Query</a:t>
            </a:r>
          </a:p>
          <a:p>
            <a:pPr lvl="1">
              <a:buFont typeface="Wingdings" panose="05000000000000000000" pitchFamily="2" charset="2"/>
              <a:buChar char="ü"/>
            </a:pPr>
            <a:r>
              <a:rPr lang="en-US" sz="2000" dirty="0">
                <a:solidFill>
                  <a:srgbClr val="00B050"/>
                </a:solidFill>
              </a:rPr>
              <a:t>Introduce Parameter Object</a:t>
            </a:r>
          </a:p>
          <a:p>
            <a:pPr lvl="1">
              <a:buFont typeface="Wingdings" panose="05000000000000000000" pitchFamily="2" charset="2"/>
              <a:buChar char="ü"/>
            </a:pPr>
            <a:r>
              <a:rPr lang="en-US" sz="2000" dirty="0">
                <a:solidFill>
                  <a:srgbClr val="00B050"/>
                </a:solidFill>
              </a:rPr>
              <a:t>Preserve Whole Object</a:t>
            </a:r>
          </a:p>
          <a:p>
            <a:pPr lvl="1">
              <a:buFont typeface="Wingdings" panose="05000000000000000000" pitchFamily="2" charset="2"/>
              <a:buChar char="ü"/>
            </a:pPr>
            <a:r>
              <a:rPr lang="en-US" sz="2000" dirty="0">
                <a:solidFill>
                  <a:srgbClr val="00B050"/>
                </a:solidFill>
              </a:rPr>
              <a:t>Replace Method with Method Object.</a:t>
            </a:r>
          </a:p>
          <a:p>
            <a:pPr lvl="1">
              <a:buFont typeface="Wingdings" panose="05000000000000000000" pitchFamily="2" charset="2"/>
              <a:buChar char="ü"/>
            </a:pPr>
            <a:r>
              <a:rPr lang="en-US" sz="2000" dirty="0">
                <a:solidFill>
                  <a:srgbClr val="00B050"/>
                </a:solidFill>
              </a:rPr>
              <a:t>Decompose Conditional</a:t>
            </a:r>
          </a:p>
        </p:txBody>
      </p:sp>
    </p:spTree>
    <p:extLst>
      <p:ext uri="{BB962C8B-B14F-4D97-AF65-F5344CB8AC3E}">
        <p14:creationId xmlns:p14="http://schemas.microsoft.com/office/powerpoint/2010/main" val="702709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Long Method (Example)</a:t>
            </a:r>
          </a:p>
        </p:txBody>
      </p:sp>
      <p:sp>
        <p:nvSpPr>
          <p:cNvPr id="3" name="Content Placeholder 2"/>
          <p:cNvSpPr>
            <a:spLocks noGrp="1"/>
          </p:cNvSpPr>
          <p:nvPr>
            <p:ph idx="1"/>
          </p:nvPr>
        </p:nvSpPr>
        <p:spPr>
          <a:xfrm>
            <a:off x="1981200" y="1371600"/>
            <a:ext cx="5181600" cy="5029200"/>
          </a:xfrm>
          <a:ln>
            <a:solidFill>
              <a:schemeClr val="accent1">
                <a:shade val="50000"/>
              </a:schemeClr>
            </a:solidFill>
          </a:ln>
        </p:spPr>
        <p:txBody>
          <a:bodyPr>
            <a:normAutofit fontScale="55000" lnSpcReduction="20000"/>
          </a:bodyPr>
          <a:lstStyle/>
          <a:p>
            <a:pPr marL="0" indent="0">
              <a:buNone/>
            </a:pPr>
            <a:r>
              <a:rPr lang="en-US" dirty="0"/>
              <a:t>private String </a:t>
            </a:r>
            <a:r>
              <a:rPr lang="en-US" dirty="0" err="1"/>
              <a:t>toStringHelper</a:t>
            </a:r>
            <a:r>
              <a:rPr lang="en-US" dirty="0"/>
              <a:t>(</a:t>
            </a:r>
            <a:r>
              <a:rPr lang="en-US" dirty="0" err="1"/>
              <a:t>StringBuffer</a:t>
            </a:r>
            <a:r>
              <a:rPr lang="en-US" dirty="0"/>
              <a:t> result) {</a:t>
            </a:r>
          </a:p>
          <a:p>
            <a:pPr marL="0" indent="0">
              <a:buNone/>
            </a:pPr>
            <a:r>
              <a:rPr lang="en-US" dirty="0"/>
              <a:t>    </a:t>
            </a:r>
            <a:r>
              <a:rPr lang="en-US" dirty="0" err="1"/>
              <a:t>result.append</a:t>
            </a:r>
            <a:r>
              <a:rPr lang="en-US" dirty="0"/>
              <a:t>("&lt;");</a:t>
            </a:r>
          </a:p>
          <a:p>
            <a:pPr marL="0" indent="0">
              <a:buNone/>
            </a:pPr>
            <a:r>
              <a:rPr lang="en-US" dirty="0"/>
              <a:t>    </a:t>
            </a:r>
            <a:r>
              <a:rPr lang="en-US" dirty="0" err="1"/>
              <a:t>result.append</a:t>
            </a:r>
            <a:r>
              <a:rPr lang="en-US" dirty="0"/>
              <a:t>(name);</a:t>
            </a:r>
          </a:p>
          <a:p>
            <a:pPr marL="0" indent="0">
              <a:buNone/>
            </a:pPr>
            <a:r>
              <a:rPr lang="en-US" dirty="0"/>
              <a:t>    </a:t>
            </a:r>
            <a:r>
              <a:rPr lang="en-US" dirty="0" err="1"/>
              <a:t>result.append</a:t>
            </a:r>
            <a:r>
              <a:rPr lang="en-US" dirty="0"/>
              <a:t>(</a:t>
            </a:r>
            <a:r>
              <a:rPr lang="en-US" dirty="0" err="1"/>
              <a:t>attributes.toString</a:t>
            </a:r>
            <a:r>
              <a:rPr lang="en-US" dirty="0"/>
              <a:t>());</a:t>
            </a:r>
          </a:p>
          <a:p>
            <a:pPr marL="0" indent="0">
              <a:buNone/>
            </a:pPr>
            <a:r>
              <a:rPr lang="en-US" dirty="0"/>
              <a:t>    </a:t>
            </a:r>
            <a:r>
              <a:rPr lang="en-US" dirty="0" err="1"/>
              <a:t>result.append</a:t>
            </a:r>
            <a:r>
              <a:rPr lang="en-US" dirty="0"/>
              <a:t>("&gt;");</a:t>
            </a:r>
          </a:p>
          <a:p>
            <a:pPr marL="0" indent="0">
              <a:buNone/>
            </a:pPr>
            <a:r>
              <a:rPr lang="en-US" dirty="0"/>
              <a:t>    if (!</a:t>
            </a:r>
            <a:r>
              <a:rPr lang="en-US" dirty="0" err="1"/>
              <a:t>value.equals</a:t>
            </a:r>
            <a:r>
              <a:rPr lang="en-US" dirty="0"/>
              <a:t>(""))</a:t>
            </a:r>
          </a:p>
          <a:p>
            <a:pPr marL="0" indent="0">
              <a:buNone/>
            </a:pPr>
            <a:r>
              <a:rPr lang="en-US" dirty="0"/>
              <a:t>           </a:t>
            </a:r>
            <a:r>
              <a:rPr lang="en-US" dirty="0" err="1"/>
              <a:t>result.append</a:t>
            </a:r>
            <a:r>
              <a:rPr lang="en-US" dirty="0"/>
              <a:t>(value);</a:t>
            </a:r>
          </a:p>
          <a:p>
            <a:pPr marL="0" indent="0">
              <a:buNone/>
            </a:pPr>
            <a:r>
              <a:rPr lang="en-US" dirty="0"/>
              <a:t>    </a:t>
            </a:r>
            <a:r>
              <a:rPr lang="en-US" dirty="0" err="1"/>
              <a:t>Iterator</a:t>
            </a:r>
            <a:r>
              <a:rPr lang="en-US" dirty="0"/>
              <a:t> it = children().iterator();</a:t>
            </a:r>
          </a:p>
          <a:p>
            <a:pPr marL="0" indent="0">
              <a:buNone/>
            </a:pPr>
            <a:r>
              <a:rPr lang="en-US" dirty="0"/>
              <a:t>    while (</a:t>
            </a:r>
            <a:r>
              <a:rPr lang="en-US" dirty="0" err="1"/>
              <a:t>it.hasNext</a:t>
            </a:r>
            <a:r>
              <a:rPr lang="en-US" dirty="0"/>
              <a:t>()) {</a:t>
            </a:r>
          </a:p>
          <a:p>
            <a:pPr marL="0" indent="0">
              <a:buNone/>
            </a:pPr>
            <a:r>
              <a:rPr lang="en-US" dirty="0"/>
              <a:t>          </a:t>
            </a:r>
            <a:r>
              <a:rPr lang="en-US" dirty="0" err="1"/>
              <a:t>TagNode</a:t>
            </a:r>
            <a:r>
              <a:rPr lang="en-US" dirty="0"/>
              <a:t> node = (</a:t>
            </a:r>
            <a:r>
              <a:rPr lang="en-US" dirty="0" err="1"/>
              <a:t>TagNode</a:t>
            </a:r>
            <a:r>
              <a:rPr lang="en-US" dirty="0"/>
              <a:t>)</a:t>
            </a:r>
            <a:r>
              <a:rPr lang="en-US" dirty="0" err="1"/>
              <a:t>it.next</a:t>
            </a:r>
            <a:r>
              <a:rPr lang="en-US" dirty="0"/>
              <a:t>();</a:t>
            </a:r>
          </a:p>
          <a:p>
            <a:pPr marL="0" indent="0">
              <a:buNone/>
            </a:pPr>
            <a:r>
              <a:rPr lang="en-US" dirty="0"/>
              <a:t>          </a:t>
            </a:r>
            <a:r>
              <a:rPr lang="en-US" dirty="0" err="1"/>
              <a:t>node.toStringHelper</a:t>
            </a:r>
            <a:r>
              <a:rPr lang="en-US" dirty="0"/>
              <a:t>(result);</a:t>
            </a:r>
          </a:p>
          <a:p>
            <a:pPr marL="0" indent="0">
              <a:buNone/>
            </a:pPr>
            <a:r>
              <a:rPr lang="en-US" dirty="0"/>
              <a:t>     }</a:t>
            </a:r>
          </a:p>
          <a:p>
            <a:pPr marL="0" indent="0">
              <a:buNone/>
            </a:pPr>
            <a:r>
              <a:rPr lang="en-US" dirty="0"/>
              <a:t>     </a:t>
            </a:r>
            <a:r>
              <a:rPr lang="en-US" dirty="0" err="1"/>
              <a:t>result.append</a:t>
            </a:r>
            <a:r>
              <a:rPr lang="en-US" dirty="0"/>
              <a:t>("&lt;/");</a:t>
            </a:r>
          </a:p>
          <a:p>
            <a:pPr marL="0" indent="0">
              <a:buNone/>
            </a:pPr>
            <a:r>
              <a:rPr lang="en-US" dirty="0"/>
              <a:t>     </a:t>
            </a:r>
            <a:r>
              <a:rPr lang="en-US" dirty="0" err="1"/>
              <a:t>result.append</a:t>
            </a:r>
            <a:r>
              <a:rPr lang="en-US" dirty="0"/>
              <a:t>(name);</a:t>
            </a:r>
          </a:p>
          <a:p>
            <a:pPr marL="0" indent="0">
              <a:buNone/>
            </a:pPr>
            <a:r>
              <a:rPr lang="en-US" dirty="0"/>
              <a:t>     </a:t>
            </a:r>
            <a:r>
              <a:rPr lang="en-US" dirty="0" err="1"/>
              <a:t>result.append</a:t>
            </a:r>
            <a:r>
              <a:rPr lang="en-US" dirty="0"/>
              <a:t>("&gt;");</a:t>
            </a:r>
          </a:p>
          <a:p>
            <a:pPr marL="0" indent="0">
              <a:buNone/>
            </a:pPr>
            <a:r>
              <a:rPr lang="en-US" dirty="0"/>
              <a:t>     return </a:t>
            </a:r>
            <a:r>
              <a:rPr lang="en-US" dirty="0" err="1"/>
              <a:t>result.toString</a:t>
            </a:r>
            <a:r>
              <a:rPr lang="en-US" dirty="0"/>
              <a:t>();</a:t>
            </a:r>
          </a:p>
          <a:p>
            <a:pPr marL="0" indent="0">
              <a:buNone/>
            </a:pPr>
            <a:r>
              <a:rPr lang="en-US" dirty="0"/>
              <a:t>}</a:t>
            </a:r>
          </a:p>
        </p:txBody>
      </p:sp>
    </p:spTree>
    <p:extLst>
      <p:ext uri="{BB962C8B-B14F-4D97-AF65-F5344CB8AC3E}">
        <p14:creationId xmlns:p14="http://schemas.microsoft.com/office/powerpoint/2010/main" val="396197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Extract Method</a:t>
            </a:r>
          </a:p>
        </p:txBody>
      </p:sp>
      <p:sp>
        <p:nvSpPr>
          <p:cNvPr id="3" name="Content Placeholder 2"/>
          <p:cNvSpPr>
            <a:spLocks noGrp="1"/>
          </p:cNvSpPr>
          <p:nvPr>
            <p:ph idx="1"/>
          </p:nvPr>
        </p:nvSpPr>
        <p:spPr>
          <a:xfrm>
            <a:off x="914400" y="1295400"/>
            <a:ext cx="6324600" cy="5410200"/>
          </a:xfrm>
          <a:ln>
            <a:solidFill>
              <a:schemeClr val="accent1">
                <a:shade val="50000"/>
              </a:schemeClr>
            </a:solidFill>
          </a:ln>
        </p:spPr>
        <p:txBody>
          <a:bodyPr>
            <a:noAutofit/>
          </a:bodyPr>
          <a:lstStyle/>
          <a:p>
            <a:pPr marL="0" indent="0">
              <a:buNone/>
            </a:pPr>
            <a:r>
              <a:rPr lang="en-US" sz="1400" dirty="0"/>
              <a:t>private String </a:t>
            </a:r>
            <a:r>
              <a:rPr lang="en-US" sz="1400" dirty="0" err="1"/>
              <a:t>toStringHelper</a:t>
            </a:r>
            <a:r>
              <a:rPr lang="en-US" sz="1400" dirty="0"/>
              <a:t>(</a:t>
            </a:r>
            <a:r>
              <a:rPr lang="en-US" sz="1400" dirty="0" err="1"/>
              <a:t>StringBuffer</a:t>
            </a:r>
            <a:r>
              <a:rPr lang="en-US" sz="1400" dirty="0"/>
              <a:t> result) {</a:t>
            </a:r>
          </a:p>
          <a:p>
            <a:pPr marL="400050" lvl="1" indent="0">
              <a:buNone/>
            </a:pPr>
            <a:r>
              <a:rPr lang="en-US" sz="1400" dirty="0" err="1"/>
              <a:t>writeOpenTagTo</a:t>
            </a:r>
            <a:r>
              <a:rPr lang="en-US" sz="1400" dirty="0"/>
              <a:t>(result);</a:t>
            </a:r>
          </a:p>
          <a:p>
            <a:pPr marL="400050" lvl="1" indent="0">
              <a:buNone/>
            </a:pPr>
            <a:r>
              <a:rPr lang="en-US" sz="1400" dirty="0" err="1"/>
              <a:t>writeValueTo</a:t>
            </a:r>
            <a:r>
              <a:rPr lang="en-US" sz="1400" dirty="0"/>
              <a:t>(result);</a:t>
            </a:r>
          </a:p>
          <a:p>
            <a:pPr marL="400050" lvl="1" indent="0">
              <a:buNone/>
            </a:pPr>
            <a:r>
              <a:rPr lang="en-US" sz="1400" dirty="0" err="1"/>
              <a:t>writeChildrenTo</a:t>
            </a:r>
            <a:r>
              <a:rPr lang="en-US" sz="1400" dirty="0"/>
              <a:t>(result);</a:t>
            </a:r>
          </a:p>
          <a:p>
            <a:pPr marL="400050" lvl="1" indent="0">
              <a:buNone/>
            </a:pPr>
            <a:r>
              <a:rPr lang="en-US" sz="1400" dirty="0" err="1"/>
              <a:t>writeEndTagTo</a:t>
            </a:r>
            <a:r>
              <a:rPr lang="en-US" sz="1400" dirty="0"/>
              <a:t>(result);</a:t>
            </a:r>
          </a:p>
          <a:p>
            <a:pPr marL="400050" lvl="1" indent="0">
              <a:buNone/>
            </a:pPr>
            <a:r>
              <a:rPr lang="en-US" sz="1400" dirty="0"/>
              <a:t>return </a:t>
            </a:r>
            <a:r>
              <a:rPr lang="en-US" sz="1400" dirty="0" err="1"/>
              <a:t>result.toString</a:t>
            </a:r>
            <a:r>
              <a:rPr lang="en-US" sz="1400" dirty="0"/>
              <a:t>();</a:t>
            </a:r>
          </a:p>
          <a:p>
            <a:pPr marL="0" indent="0">
              <a:buNone/>
            </a:pPr>
            <a:r>
              <a:rPr lang="en-US" sz="1400" dirty="0"/>
              <a:t>}</a:t>
            </a:r>
          </a:p>
          <a:p>
            <a:pPr marL="0" indent="0">
              <a:buNone/>
            </a:pPr>
            <a:r>
              <a:rPr lang="en-US" sz="1400" dirty="0"/>
              <a:t>private void </a:t>
            </a:r>
            <a:r>
              <a:rPr lang="en-US" sz="1400" dirty="0" err="1"/>
              <a:t>writeOpenTagTo</a:t>
            </a:r>
            <a:r>
              <a:rPr lang="en-US" sz="1400" dirty="0"/>
              <a:t>(</a:t>
            </a:r>
            <a:r>
              <a:rPr lang="en-US" sz="1400" dirty="0" err="1"/>
              <a:t>StringBuffer</a:t>
            </a:r>
            <a:r>
              <a:rPr lang="en-US" sz="1400" dirty="0"/>
              <a:t> result) {</a:t>
            </a:r>
          </a:p>
          <a:p>
            <a:pPr marL="400050" lvl="1" indent="0">
              <a:buNone/>
            </a:pPr>
            <a:r>
              <a:rPr lang="en-US" sz="1400" dirty="0" err="1"/>
              <a:t>result.append</a:t>
            </a:r>
            <a:r>
              <a:rPr lang="en-US" sz="1400" dirty="0"/>
              <a:t>("&lt;");</a:t>
            </a:r>
          </a:p>
          <a:p>
            <a:pPr marL="400050" lvl="1" indent="0">
              <a:buNone/>
            </a:pPr>
            <a:r>
              <a:rPr lang="en-US" sz="1400" dirty="0" err="1"/>
              <a:t>result.append</a:t>
            </a:r>
            <a:r>
              <a:rPr lang="en-US" sz="1400" dirty="0"/>
              <a:t>(name);</a:t>
            </a:r>
          </a:p>
          <a:p>
            <a:pPr marL="400050" lvl="1" indent="0">
              <a:buNone/>
            </a:pPr>
            <a:r>
              <a:rPr lang="en-US" sz="1400" dirty="0" err="1"/>
              <a:t>result.append</a:t>
            </a:r>
            <a:r>
              <a:rPr lang="en-US" sz="1400" dirty="0"/>
              <a:t>(</a:t>
            </a:r>
            <a:r>
              <a:rPr lang="en-US" sz="1400" dirty="0" err="1"/>
              <a:t>attributes.toString</a:t>
            </a:r>
            <a:r>
              <a:rPr lang="en-US" sz="1400" dirty="0"/>
              <a:t>());</a:t>
            </a:r>
          </a:p>
          <a:p>
            <a:pPr marL="400050" lvl="1" indent="0">
              <a:buNone/>
            </a:pPr>
            <a:r>
              <a:rPr lang="en-US" sz="1400" dirty="0" err="1"/>
              <a:t>result.append</a:t>
            </a:r>
            <a:r>
              <a:rPr lang="en-US" sz="1400" dirty="0"/>
              <a:t>("&gt;");</a:t>
            </a:r>
          </a:p>
          <a:p>
            <a:pPr marL="0" indent="0">
              <a:buNone/>
            </a:pPr>
            <a:r>
              <a:rPr lang="en-US" sz="1400" dirty="0"/>
              <a:t>}</a:t>
            </a:r>
          </a:p>
          <a:p>
            <a:pPr marL="0" indent="0">
              <a:buNone/>
            </a:pPr>
            <a:r>
              <a:rPr lang="en-US" sz="1400" dirty="0"/>
              <a:t>private void </a:t>
            </a:r>
            <a:r>
              <a:rPr lang="en-US" sz="1400" dirty="0" err="1"/>
              <a:t>writeValueTo</a:t>
            </a:r>
            <a:r>
              <a:rPr lang="en-US" sz="1400" dirty="0"/>
              <a:t>(</a:t>
            </a:r>
            <a:r>
              <a:rPr lang="en-US" sz="1400" dirty="0" err="1"/>
              <a:t>StringBuffer</a:t>
            </a:r>
            <a:r>
              <a:rPr lang="en-US" sz="1400" dirty="0"/>
              <a:t> result) {</a:t>
            </a:r>
          </a:p>
          <a:p>
            <a:pPr marL="0" indent="0">
              <a:buNone/>
            </a:pPr>
            <a:r>
              <a:rPr lang="en-US" sz="1400" dirty="0"/>
              <a:t>           if (!</a:t>
            </a:r>
            <a:r>
              <a:rPr lang="en-US" sz="1400" dirty="0" err="1"/>
              <a:t>value.equals</a:t>
            </a:r>
            <a:r>
              <a:rPr lang="en-US" sz="1400" dirty="0"/>
              <a:t>(""))</a:t>
            </a:r>
          </a:p>
          <a:p>
            <a:pPr marL="0" indent="0">
              <a:buNone/>
            </a:pPr>
            <a:r>
              <a:rPr lang="en-US" sz="1400" dirty="0"/>
              <a:t>                    </a:t>
            </a:r>
            <a:r>
              <a:rPr lang="en-US" sz="1400" dirty="0" err="1"/>
              <a:t>result.append</a:t>
            </a:r>
            <a:r>
              <a:rPr lang="en-US" sz="1400" dirty="0"/>
              <a:t>(value);</a:t>
            </a:r>
          </a:p>
          <a:p>
            <a:pPr marL="0" indent="0">
              <a:buNone/>
            </a:pPr>
            <a:r>
              <a:rPr lang="en-US" sz="1400" dirty="0"/>
              <a:t>}</a:t>
            </a:r>
          </a:p>
          <a:p>
            <a:pPr marL="0" indent="0">
              <a:buNone/>
            </a:pPr>
            <a:r>
              <a:rPr lang="en-US" sz="1400" dirty="0"/>
              <a:t>private void </a:t>
            </a:r>
            <a:r>
              <a:rPr lang="en-US" sz="1400" dirty="0" err="1"/>
              <a:t>writeChildrenTo</a:t>
            </a:r>
            <a:r>
              <a:rPr lang="en-US" sz="1400" dirty="0"/>
              <a:t>(</a:t>
            </a:r>
            <a:r>
              <a:rPr lang="en-US" sz="1400" dirty="0" err="1"/>
              <a:t>StringBuffer</a:t>
            </a:r>
            <a:r>
              <a:rPr lang="en-US" sz="1400" dirty="0"/>
              <a:t> result) {</a:t>
            </a:r>
          </a:p>
          <a:p>
            <a:pPr marL="0" indent="0">
              <a:buNone/>
            </a:pPr>
            <a:r>
              <a:rPr lang="en-US" sz="1400" dirty="0"/>
              <a:t>             </a:t>
            </a:r>
            <a:r>
              <a:rPr lang="en-US" sz="1400" dirty="0" err="1"/>
              <a:t>Iterator</a:t>
            </a:r>
            <a:r>
              <a:rPr lang="en-US" sz="1400" dirty="0"/>
              <a:t> it = children().iterator();</a:t>
            </a:r>
          </a:p>
          <a:p>
            <a:pPr marL="0" indent="0">
              <a:buNone/>
            </a:pPr>
            <a:r>
              <a:rPr lang="en-US" sz="1400" dirty="0"/>
              <a:t>             while (</a:t>
            </a:r>
            <a:r>
              <a:rPr lang="en-US" sz="1400" dirty="0" err="1"/>
              <a:t>it.hasNext</a:t>
            </a:r>
            <a:r>
              <a:rPr lang="en-US" sz="1400" dirty="0"/>
              <a:t>()) {</a:t>
            </a:r>
          </a:p>
          <a:p>
            <a:pPr marL="0" indent="0">
              <a:buNone/>
            </a:pPr>
            <a:r>
              <a:rPr lang="en-US" sz="1400" dirty="0"/>
              <a:t>                      T </a:t>
            </a:r>
            <a:r>
              <a:rPr lang="en-US" sz="1400" dirty="0" err="1"/>
              <a:t>agNode</a:t>
            </a:r>
            <a:r>
              <a:rPr lang="en-US" sz="1400" dirty="0"/>
              <a:t> node = (</a:t>
            </a:r>
            <a:r>
              <a:rPr lang="en-US" sz="1400" dirty="0" err="1"/>
              <a:t>TagNode</a:t>
            </a:r>
            <a:r>
              <a:rPr lang="en-US" sz="1400" dirty="0"/>
              <a:t>)</a:t>
            </a:r>
            <a:r>
              <a:rPr lang="en-US" sz="1400" dirty="0" err="1"/>
              <a:t>it.next</a:t>
            </a:r>
            <a:r>
              <a:rPr lang="en-US" sz="1400" dirty="0"/>
              <a:t>();</a:t>
            </a:r>
          </a:p>
          <a:p>
            <a:pPr marL="0" indent="0">
              <a:buNone/>
            </a:pPr>
            <a:r>
              <a:rPr lang="en-US" sz="1400" dirty="0"/>
              <a:t>                       </a:t>
            </a:r>
            <a:r>
              <a:rPr lang="en-US" sz="1400" dirty="0" err="1"/>
              <a:t>node.toStringHelper</a:t>
            </a:r>
            <a:r>
              <a:rPr lang="en-US" sz="1400" dirty="0"/>
              <a:t>(result);</a:t>
            </a:r>
          </a:p>
          <a:p>
            <a:pPr marL="0" indent="0">
              <a:buNone/>
            </a:pPr>
            <a:r>
              <a:rPr lang="en-US" sz="1400" dirty="0"/>
              <a:t>             }</a:t>
            </a:r>
          </a:p>
          <a:p>
            <a:pPr marL="0" indent="0">
              <a:buNone/>
            </a:pPr>
            <a:r>
              <a:rPr lang="en-US" sz="1400" dirty="0"/>
              <a:t>}</a:t>
            </a:r>
          </a:p>
          <a:p>
            <a:pPr marL="0" indent="0">
              <a:buNone/>
            </a:pPr>
            <a:r>
              <a:rPr lang="en-US" sz="1400" dirty="0"/>
              <a:t>private void </a:t>
            </a:r>
            <a:r>
              <a:rPr lang="en-US" sz="1400" dirty="0" err="1"/>
              <a:t>writeEndTagTo</a:t>
            </a:r>
            <a:r>
              <a:rPr lang="en-US" sz="1400" dirty="0"/>
              <a:t>(</a:t>
            </a:r>
            <a:r>
              <a:rPr lang="en-US" sz="1400" dirty="0" err="1"/>
              <a:t>StringBuffer</a:t>
            </a:r>
            <a:r>
              <a:rPr lang="en-US" sz="1400" dirty="0"/>
              <a:t> result)</a:t>
            </a:r>
          </a:p>
          <a:p>
            <a:pPr marL="0" indent="0">
              <a:buNone/>
            </a:pPr>
            <a:r>
              <a:rPr lang="en-US" sz="1400" dirty="0"/>
              <a:t>{</a:t>
            </a:r>
          </a:p>
          <a:p>
            <a:pPr marL="400050" lvl="1" indent="0">
              <a:buNone/>
            </a:pPr>
            <a:r>
              <a:rPr lang="en-US" sz="1400" dirty="0" err="1"/>
              <a:t>result.append</a:t>
            </a:r>
            <a:r>
              <a:rPr lang="en-US" sz="1400" dirty="0"/>
              <a:t>("&lt;/");</a:t>
            </a:r>
          </a:p>
          <a:p>
            <a:pPr marL="400050" lvl="1" indent="0">
              <a:buNone/>
            </a:pPr>
            <a:r>
              <a:rPr lang="en-US" sz="1400" dirty="0" err="1"/>
              <a:t>result.append</a:t>
            </a:r>
            <a:r>
              <a:rPr lang="en-US" sz="1400" dirty="0"/>
              <a:t>(name);</a:t>
            </a:r>
          </a:p>
          <a:p>
            <a:pPr marL="400050" lvl="1" indent="0">
              <a:buNone/>
            </a:pPr>
            <a:r>
              <a:rPr lang="en-US" sz="1400" dirty="0" err="1"/>
              <a:t>result.append</a:t>
            </a:r>
            <a:r>
              <a:rPr lang="en-US" sz="1400" dirty="0"/>
              <a:t>("&gt;");</a:t>
            </a:r>
          </a:p>
          <a:p>
            <a:pPr marL="0" indent="0">
              <a:buNone/>
            </a:pPr>
            <a:r>
              <a:rPr lang="en-US" sz="1400" dirty="0"/>
              <a:t>}</a:t>
            </a:r>
          </a:p>
          <a:p>
            <a:pPr marL="0" indent="0">
              <a:buNone/>
            </a:pPr>
            <a:endParaRPr lang="en-US" sz="1400" dirty="0"/>
          </a:p>
        </p:txBody>
      </p:sp>
      <p:sp>
        <p:nvSpPr>
          <p:cNvPr id="4" name="TextBox 3"/>
          <p:cNvSpPr txBox="1"/>
          <p:nvPr/>
        </p:nvSpPr>
        <p:spPr>
          <a:xfrm>
            <a:off x="6400800" y="381000"/>
            <a:ext cx="2514600" cy="381000"/>
          </a:xfrm>
          <a:prstGeom prst="rect">
            <a:avLst/>
          </a:prstGeom>
          <a:noFill/>
        </p:spPr>
        <p:txBody>
          <a:bodyPr wrap="square" rtlCol="0">
            <a:spAutoFit/>
          </a:bodyPr>
          <a:lstStyle/>
          <a:p>
            <a:r>
              <a:rPr lang="en-US" dirty="0"/>
              <a:t>Remedy of Long method</a:t>
            </a:r>
          </a:p>
        </p:txBody>
      </p:sp>
    </p:spTree>
    <p:extLst>
      <p:ext uri="{BB962C8B-B14F-4D97-AF65-F5344CB8AC3E}">
        <p14:creationId xmlns:p14="http://schemas.microsoft.com/office/powerpoint/2010/main" val="126271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7543800" cy="914400"/>
          </a:xfrm>
        </p:spPr>
        <p:txBody>
          <a:bodyPr>
            <a:normAutofit/>
          </a:bodyPr>
          <a:lstStyle/>
          <a:p>
            <a:r>
              <a:rPr lang="en-US" dirty="0">
                <a:solidFill>
                  <a:srgbClr val="00B050"/>
                </a:solidFill>
              </a:rPr>
              <a:t>Replace Temp with Query</a:t>
            </a:r>
          </a:p>
        </p:txBody>
      </p:sp>
      <p:sp>
        <p:nvSpPr>
          <p:cNvPr id="3" name="Content Placeholder 2"/>
          <p:cNvSpPr>
            <a:spLocks noGrp="1"/>
          </p:cNvSpPr>
          <p:nvPr>
            <p:ph idx="1"/>
          </p:nvPr>
        </p:nvSpPr>
        <p:spPr>
          <a:xfrm>
            <a:off x="533400" y="1905000"/>
            <a:ext cx="3962400" cy="3886200"/>
          </a:xfrm>
          <a:ln>
            <a:solidFill>
              <a:schemeClr val="accent1">
                <a:shade val="50000"/>
              </a:schemeClr>
            </a:solidFill>
          </a:ln>
        </p:spPr>
        <p:txBody>
          <a:bodyPr>
            <a:normAutofit fontScale="77500" lnSpcReduction="20000"/>
          </a:bodyPr>
          <a:lstStyle/>
          <a:p>
            <a:pPr marL="0" indent="0">
              <a:buNone/>
            </a:pPr>
            <a:r>
              <a:rPr lang="en-US" dirty="0"/>
              <a:t>double </a:t>
            </a:r>
            <a:r>
              <a:rPr lang="en-US" dirty="0" err="1"/>
              <a:t>basePrice</a:t>
            </a:r>
            <a:r>
              <a:rPr lang="en-US" dirty="0"/>
              <a:t> = _</a:t>
            </a:r>
            <a:r>
              <a:rPr lang="en-US" dirty="0" err="1"/>
              <a:t>quanity</a:t>
            </a:r>
            <a:r>
              <a:rPr lang="en-US" dirty="0"/>
              <a:t> * _</a:t>
            </a:r>
            <a:r>
              <a:rPr lang="en-US" dirty="0" err="1"/>
              <a:t>itemPrice</a:t>
            </a:r>
            <a:r>
              <a:rPr lang="en-US" dirty="0"/>
              <a:t>;</a:t>
            </a:r>
          </a:p>
          <a:p>
            <a:pPr marL="0" indent="0">
              <a:buNone/>
            </a:pPr>
            <a:r>
              <a:rPr lang="en-US" dirty="0"/>
              <a:t>if(</a:t>
            </a:r>
            <a:r>
              <a:rPr lang="en-US" dirty="0" err="1"/>
              <a:t>basePrice</a:t>
            </a:r>
            <a:r>
              <a:rPr lang="en-US" dirty="0"/>
              <a:t> &gt; 1000)</a:t>
            </a:r>
          </a:p>
          <a:p>
            <a:pPr marL="0" indent="0">
              <a:buNone/>
            </a:pPr>
            <a:r>
              <a:rPr lang="en-US" dirty="0"/>
              <a:t>{</a:t>
            </a:r>
          </a:p>
          <a:p>
            <a:pPr marL="0" indent="0">
              <a:buNone/>
            </a:pPr>
            <a:r>
              <a:rPr lang="en-US" dirty="0"/>
              <a:t>return </a:t>
            </a:r>
            <a:r>
              <a:rPr lang="en-US" dirty="0" err="1"/>
              <a:t>basePrice</a:t>
            </a:r>
            <a:r>
              <a:rPr lang="en-US" dirty="0"/>
              <a:t> * 0.95;</a:t>
            </a:r>
          </a:p>
          <a:p>
            <a:pPr marL="0" indent="0">
              <a:buNone/>
            </a:pPr>
            <a:r>
              <a:rPr lang="en-US" dirty="0"/>
              <a:t>}</a:t>
            </a:r>
          </a:p>
          <a:p>
            <a:pPr marL="0" indent="0">
              <a:buNone/>
            </a:pPr>
            <a:r>
              <a:rPr lang="en-US" dirty="0"/>
              <a:t>else</a:t>
            </a:r>
          </a:p>
          <a:p>
            <a:pPr marL="0" indent="0">
              <a:buNone/>
            </a:pPr>
            <a:r>
              <a:rPr lang="en-US" dirty="0"/>
              <a:t>{</a:t>
            </a:r>
          </a:p>
          <a:p>
            <a:pPr marL="0" indent="0">
              <a:buNone/>
            </a:pPr>
            <a:r>
              <a:rPr lang="en-US" dirty="0"/>
              <a:t>return </a:t>
            </a:r>
            <a:r>
              <a:rPr lang="en-US" dirty="0" err="1"/>
              <a:t>basePrice</a:t>
            </a:r>
            <a:r>
              <a:rPr lang="en-US" dirty="0"/>
              <a:t> * 0.98;</a:t>
            </a:r>
          </a:p>
          <a:p>
            <a:pPr marL="0" indent="0">
              <a:buNone/>
            </a:pPr>
            <a:r>
              <a:rPr lang="en-US" dirty="0"/>
              <a:t>}</a:t>
            </a:r>
          </a:p>
          <a:p>
            <a:pPr marL="0" indent="0">
              <a:buNone/>
            </a:pPr>
            <a:endParaRPr lang="en-US" dirty="0"/>
          </a:p>
        </p:txBody>
      </p:sp>
      <p:sp>
        <p:nvSpPr>
          <p:cNvPr id="4" name="Content Placeholder 2"/>
          <p:cNvSpPr txBox="1">
            <a:spLocks/>
          </p:cNvSpPr>
          <p:nvPr/>
        </p:nvSpPr>
        <p:spPr>
          <a:xfrm>
            <a:off x="4572000" y="1905000"/>
            <a:ext cx="3962400" cy="3886200"/>
          </a:xfrm>
          <a:prstGeom prst="rect">
            <a:avLst/>
          </a:prstGeom>
          <a:ln>
            <a:solidFill>
              <a:schemeClr val="accent1">
                <a:shade val="50000"/>
              </a:schemeClr>
            </a:solidFill>
          </a:ln>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B050"/>
                </a:solidFill>
              </a:rPr>
              <a:t>if(</a:t>
            </a:r>
            <a:r>
              <a:rPr lang="en-US" dirty="0" err="1">
                <a:solidFill>
                  <a:srgbClr val="00B050"/>
                </a:solidFill>
              </a:rPr>
              <a:t>getBasePrice</a:t>
            </a:r>
            <a:r>
              <a:rPr lang="en-US" dirty="0">
                <a:solidFill>
                  <a:srgbClr val="00B050"/>
                </a:solidFill>
              </a:rPr>
              <a:t>() &gt; 1000) {</a:t>
            </a:r>
          </a:p>
          <a:p>
            <a:pPr marL="0" indent="0">
              <a:buNone/>
            </a:pPr>
            <a:r>
              <a:rPr lang="en-US" dirty="0">
                <a:solidFill>
                  <a:srgbClr val="00B050"/>
                </a:solidFill>
              </a:rPr>
              <a:t>return </a:t>
            </a:r>
            <a:r>
              <a:rPr lang="en-US" dirty="0" err="1">
                <a:solidFill>
                  <a:srgbClr val="00B050"/>
                </a:solidFill>
              </a:rPr>
              <a:t>getBasePrice</a:t>
            </a:r>
            <a:r>
              <a:rPr lang="en-US" dirty="0">
                <a:solidFill>
                  <a:srgbClr val="00B050"/>
                </a:solidFill>
              </a:rPr>
              <a:t>() * 0.95;</a:t>
            </a:r>
          </a:p>
          <a:p>
            <a:pPr marL="0" indent="0">
              <a:buNone/>
            </a:pPr>
            <a:r>
              <a:rPr lang="en-US" dirty="0">
                <a:solidFill>
                  <a:srgbClr val="00B050"/>
                </a:solidFill>
              </a:rPr>
              <a:t>}</a:t>
            </a:r>
          </a:p>
          <a:p>
            <a:pPr marL="0" indent="0">
              <a:buNone/>
            </a:pPr>
            <a:r>
              <a:rPr lang="en-US" dirty="0">
                <a:solidFill>
                  <a:srgbClr val="00B050"/>
                </a:solidFill>
              </a:rPr>
              <a:t>else {</a:t>
            </a:r>
          </a:p>
          <a:p>
            <a:pPr marL="0" indent="0">
              <a:buNone/>
            </a:pPr>
            <a:r>
              <a:rPr lang="en-US" dirty="0">
                <a:solidFill>
                  <a:srgbClr val="00B050"/>
                </a:solidFill>
              </a:rPr>
              <a:t>return </a:t>
            </a:r>
            <a:r>
              <a:rPr lang="en-US" dirty="0" err="1">
                <a:solidFill>
                  <a:srgbClr val="00B050"/>
                </a:solidFill>
              </a:rPr>
              <a:t>getBasePrice</a:t>
            </a:r>
            <a:r>
              <a:rPr lang="en-US" dirty="0">
                <a:solidFill>
                  <a:srgbClr val="00B050"/>
                </a:solidFill>
              </a:rPr>
              <a:t>() * 0.98;</a:t>
            </a:r>
          </a:p>
          <a:p>
            <a:pPr marL="0" indent="0">
              <a:buNone/>
            </a:pPr>
            <a:r>
              <a:rPr lang="en-US" dirty="0">
                <a:solidFill>
                  <a:srgbClr val="00B050"/>
                </a:solidFill>
              </a:rPr>
              <a:t>}</a:t>
            </a:r>
          </a:p>
          <a:p>
            <a:pPr marL="0" indent="0">
              <a:buNone/>
            </a:pPr>
            <a:r>
              <a:rPr lang="en-US" dirty="0">
                <a:solidFill>
                  <a:srgbClr val="00B050"/>
                </a:solidFill>
              </a:rPr>
              <a:t>double </a:t>
            </a:r>
            <a:r>
              <a:rPr lang="en-US" dirty="0" err="1">
                <a:solidFill>
                  <a:srgbClr val="00B050"/>
                </a:solidFill>
              </a:rPr>
              <a:t>getBasePrice</a:t>
            </a:r>
            <a:r>
              <a:rPr lang="en-US" dirty="0">
                <a:solidFill>
                  <a:srgbClr val="00B050"/>
                </a:solidFill>
              </a:rPr>
              <a:t>() {</a:t>
            </a:r>
          </a:p>
          <a:p>
            <a:pPr marL="0" indent="0">
              <a:buNone/>
            </a:pPr>
            <a:r>
              <a:rPr lang="en-US" dirty="0">
                <a:solidFill>
                  <a:srgbClr val="00B050"/>
                </a:solidFill>
              </a:rPr>
              <a:t>return _</a:t>
            </a:r>
            <a:r>
              <a:rPr lang="en-US" dirty="0" err="1">
                <a:solidFill>
                  <a:srgbClr val="00B050"/>
                </a:solidFill>
              </a:rPr>
              <a:t>quanitiy</a:t>
            </a:r>
            <a:r>
              <a:rPr lang="en-US" dirty="0">
                <a:solidFill>
                  <a:srgbClr val="00B050"/>
                </a:solidFill>
              </a:rPr>
              <a:t> * _</a:t>
            </a:r>
            <a:r>
              <a:rPr lang="en-US" dirty="0" err="1">
                <a:solidFill>
                  <a:srgbClr val="00B050"/>
                </a:solidFill>
              </a:rPr>
              <a:t>itemPrice</a:t>
            </a:r>
            <a:r>
              <a:rPr lang="en-US" dirty="0">
                <a:solidFill>
                  <a:srgbClr val="00B050"/>
                </a:solidFill>
              </a:rPr>
              <a:t>;</a:t>
            </a:r>
          </a:p>
          <a:p>
            <a:pPr marL="0" indent="0">
              <a:buNone/>
            </a:pPr>
            <a:r>
              <a:rPr lang="en-US" dirty="0">
                <a:solidFill>
                  <a:srgbClr val="00B050"/>
                </a:solidFill>
              </a:rPr>
              <a:t>}</a:t>
            </a:r>
          </a:p>
        </p:txBody>
      </p:sp>
      <p:sp>
        <p:nvSpPr>
          <p:cNvPr id="7" name="TextBox 6"/>
          <p:cNvSpPr txBox="1"/>
          <p:nvPr/>
        </p:nvSpPr>
        <p:spPr>
          <a:xfrm>
            <a:off x="6324600" y="381000"/>
            <a:ext cx="2514600" cy="381000"/>
          </a:xfrm>
          <a:prstGeom prst="rect">
            <a:avLst/>
          </a:prstGeom>
          <a:noFill/>
        </p:spPr>
        <p:txBody>
          <a:bodyPr wrap="square" rtlCol="0">
            <a:spAutoFit/>
          </a:bodyPr>
          <a:lstStyle/>
          <a:p>
            <a:r>
              <a:rPr lang="en-US" dirty="0"/>
              <a:t>Remedy of Long method</a:t>
            </a:r>
          </a:p>
        </p:txBody>
      </p:sp>
    </p:spTree>
    <p:extLst>
      <p:ext uri="{BB962C8B-B14F-4D97-AF65-F5344CB8AC3E}">
        <p14:creationId xmlns:p14="http://schemas.microsoft.com/office/powerpoint/2010/main" val="4179639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391400" cy="731838"/>
          </a:xfrm>
        </p:spPr>
        <p:txBody>
          <a:bodyPr>
            <a:normAutofit fontScale="90000"/>
          </a:bodyPr>
          <a:lstStyle/>
          <a:p>
            <a:r>
              <a:rPr lang="en-US" dirty="0">
                <a:solidFill>
                  <a:srgbClr val="00B050"/>
                </a:solidFill>
              </a:rPr>
              <a:t>Introduce Parameter Object</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365" y="2819400"/>
            <a:ext cx="71437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00800" y="457200"/>
            <a:ext cx="2514600" cy="381000"/>
          </a:xfrm>
          <a:prstGeom prst="rect">
            <a:avLst/>
          </a:prstGeom>
          <a:noFill/>
        </p:spPr>
        <p:txBody>
          <a:bodyPr wrap="square" rtlCol="0">
            <a:spAutoFit/>
          </a:bodyPr>
          <a:lstStyle/>
          <a:p>
            <a:r>
              <a:rPr lang="en-US" dirty="0"/>
              <a:t>Remedy of Long method</a:t>
            </a:r>
          </a:p>
        </p:txBody>
      </p:sp>
    </p:spTree>
    <p:extLst>
      <p:ext uri="{BB962C8B-B14F-4D97-AF65-F5344CB8AC3E}">
        <p14:creationId xmlns:p14="http://schemas.microsoft.com/office/powerpoint/2010/main" val="129144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31838"/>
          </a:xfrm>
        </p:spPr>
        <p:txBody>
          <a:bodyPr>
            <a:normAutofit fontScale="90000"/>
          </a:bodyPr>
          <a:lstStyle/>
          <a:p>
            <a:r>
              <a:rPr lang="en-US" dirty="0">
                <a:solidFill>
                  <a:srgbClr val="00B050"/>
                </a:solidFill>
              </a:rPr>
              <a:t>Replace Method with Method Object</a:t>
            </a:r>
          </a:p>
        </p:txBody>
      </p:sp>
      <p:sp>
        <p:nvSpPr>
          <p:cNvPr id="3" name="Content Placeholder 2"/>
          <p:cNvSpPr>
            <a:spLocks noGrp="1"/>
          </p:cNvSpPr>
          <p:nvPr>
            <p:ph idx="1"/>
          </p:nvPr>
        </p:nvSpPr>
        <p:spPr>
          <a:xfrm>
            <a:off x="609600" y="1981200"/>
            <a:ext cx="2743200" cy="1752600"/>
          </a:xfrm>
          <a:ln>
            <a:solidFill>
              <a:schemeClr val="accent1">
                <a:shade val="50000"/>
              </a:schemeClr>
            </a:solidFill>
          </a:ln>
        </p:spPr>
        <p:txBody>
          <a:bodyPr>
            <a:normAutofit fontScale="40000" lnSpcReduction="20000"/>
          </a:bodyPr>
          <a:lstStyle/>
          <a:p>
            <a:pPr marL="0" indent="0">
              <a:buNone/>
            </a:pPr>
            <a:r>
              <a:rPr lang="en-US" dirty="0"/>
              <a:t>//class Order...</a:t>
            </a:r>
          </a:p>
          <a:p>
            <a:pPr marL="0" indent="0">
              <a:buNone/>
            </a:pPr>
            <a:r>
              <a:rPr lang="en-US" dirty="0"/>
              <a:t>double price() {</a:t>
            </a:r>
          </a:p>
          <a:p>
            <a:pPr marL="0" indent="0">
              <a:buNone/>
            </a:pPr>
            <a:r>
              <a:rPr lang="en-US" dirty="0"/>
              <a:t>     double </a:t>
            </a:r>
            <a:r>
              <a:rPr lang="en-US" dirty="0" err="1"/>
              <a:t>primaryBasePrice</a:t>
            </a:r>
            <a:r>
              <a:rPr lang="en-US" dirty="0"/>
              <a:t>;</a:t>
            </a:r>
          </a:p>
          <a:p>
            <a:pPr marL="0" indent="0">
              <a:buNone/>
            </a:pPr>
            <a:r>
              <a:rPr lang="en-US" dirty="0"/>
              <a:t>     double </a:t>
            </a:r>
            <a:r>
              <a:rPr lang="en-US" dirty="0" err="1"/>
              <a:t>secondaryBasePrice</a:t>
            </a:r>
            <a:r>
              <a:rPr lang="en-US" dirty="0"/>
              <a:t>;</a:t>
            </a:r>
          </a:p>
          <a:p>
            <a:pPr marL="0" indent="0">
              <a:buNone/>
            </a:pPr>
            <a:r>
              <a:rPr lang="en-US" dirty="0"/>
              <a:t>     double </a:t>
            </a:r>
            <a:r>
              <a:rPr lang="en-US" dirty="0" err="1"/>
              <a:t>tertiaryBasePrice</a:t>
            </a:r>
            <a:r>
              <a:rPr lang="en-US" dirty="0"/>
              <a:t>;</a:t>
            </a:r>
          </a:p>
          <a:p>
            <a:pPr marL="0" indent="0">
              <a:buNone/>
            </a:pPr>
            <a:r>
              <a:rPr lang="en-US" dirty="0"/>
              <a:t>// long computation;</a:t>
            </a:r>
          </a:p>
          <a:p>
            <a:pPr marL="0" indent="0">
              <a:buNone/>
            </a:pPr>
            <a:r>
              <a:rPr lang="en-US" dirty="0"/>
              <a:t>...</a:t>
            </a:r>
          </a:p>
          <a:p>
            <a:pPr marL="0" indent="0">
              <a:buNone/>
            </a:pPr>
            <a:r>
              <a:rPr lang="en-US" dirty="0"/>
              <a:t>}</a:t>
            </a:r>
          </a:p>
          <a:p>
            <a:pPr marL="0" indent="0">
              <a:buNone/>
            </a:pP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1981200"/>
            <a:ext cx="46767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24600" y="304800"/>
            <a:ext cx="2514600" cy="381000"/>
          </a:xfrm>
          <a:prstGeom prst="rect">
            <a:avLst/>
          </a:prstGeom>
          <a:noFill/>
        </p:spPr>
        <p:txBody>
          <a:bodyPr wrap="square" rtlCol="0">
            <a:spAutoFit/>
          </a:bodyPr>
          <a:lstStyle/>
          <a:p>
            <a:r>
              <a:rPr lang="en-US" dirty="0"/>
              <a:t>Remedy of Long method</a:t>
            </a:r>
          </a:p>
        </p:txBody>
      </p:sp>
    </p:spTree>
    <p:extLst>
      <p:ext uri="{BB962C8B-B14F-4D97-AF65-F5344CB8AC3E}">
        <p14:creationId xmlns:p14="http://schemas.microsoft.com/office/powerpoint/2010/main" val="222277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1BD2-8B6C-484A-82CA-E817C7BCE48B}"/>
              </a:ext>
            </a:extLst>
          </p:cNvPr>
          <p:cNvSpPr>
            <a:spLocks noGrp="1"/>
          </p:cNvSpPr>
          <p:nvPr>
            <p:ph type="title"/>
          </p:nvPr>
        </p:nvSpPr>
        <p:spPr/>
        <p:txBody>
          <a:bodyPr>
            <a:normAutofit/>
          </a:bodyPr>
          <a:lstStyle/>
          <a:p>
            <a:r>
              <a:rPr lang="en-GB" sz="6000" b="1" dirty="0"/>
              <a:t>Clean code?</a:t>
            </a:r>
            <a:endParaRPr lang="en-GB" sz="6000" dirty="0"/>
          </a:p>
        </p:txBody>
      </p:sp>
      <p:sp>
        <p:nvSpPr>
          <p:cNvPr id="3" name="Content Placeholder 2">
            <a:extLst>
              <a:ext uri="{FF2B5EF4-FFF2-40B4-BE49-F238E27FC236}">
                <a16:creationId xmlns:a16="http://schemas.microsoft.com/office/drawing/2014/main" id="{1D99D25F-8C9F-4C9A-B654-478EA4051BEC}"/>
              </a:ext>
            </a:extLst>
          </p:cNvPr>
          <p:cNvSpPr>
            <a:spLocks noGrp="1"/>
          </p:cNvSpPr>
          <p:nvPr>
            <p:ph idx="1"/>
          </p:nvPr>
        </p:nvSpPr>
        <p:spPr>
          <a:xfrm>
            <a:off x="457200" y="1600200"/>
            <a:ext cx="8229600" cy="4525963"/>
          </a:xfrm>
        </p:spPr>
        <p:txBody>
          <a:bodyPr>
            <a:normAutofit/>
          </a:bodyPr>
          <a:lstStyle/>
          <a:p>
            <a:pPr>
              <a:lnSpc>
                <a:spcPct val="110000"/>
              </a:lnSpc>
              <a:buFont typeface="Wingdings" panose="05000000000000000000" pitchFamily="2" charset="2"/>
              <a:buChar char="ü"/>
            </a:pPr>
            <a:r>
              <a:rPr lang="en-US" dirty="0"/>
              <a:t>Clean code is code that </a:t>
            </a:r>
            <a:r>
              <a:rPr lang="en-US" b="1" dirty="0"/>
              <a:t>is easy to understand and easy to change</a:t>
            </a:r>
            <a:r>
              <a:rPr lang="en-US" dirty="0"/>
              <a:t>.</a:t>
            </a:r>
          </a:p>
          <a:p>
            <a:pPr>
              <a:lnSpc>
                <a:spcPct val="150000"/>
              </a:lnSpc>
              <a:buFont typeface="Wingdings" panose="05000000000000000000" pitchFamily="2" charset="2"/>
              <a:buChar char="ü"/>
            </a:pPr>
            <a:r>
              <a:rPr lang="en-US" dirty="0"/>
              <a:t>Clean code </a:t>
            </a:r>
            <a:r>
              <a:rPr lang="en-US" b="1" dirty="0"/>
              <a:t>is easy to read and maintain.</a:t>
            </a:r>
          </a:p>
          <a:p>
            <a:pPr>
              <a:lnSpc>
                <a:spcPct val="150000"/>
              </a:lnSpc>
              <a:buFont typeface="Wingdings" panose="05000000000000000000" pitchFamily="2" charset="2"/>
              <a:buChar char="ü"/>
            </a:pPr>
            <a:r>
              <a:rPr lang="en-US" dirty="0"/>
              <a:t>Clean code</a:t>
            </a:r>
            <a:r>
              <a:rPr lang="en-US" b="1" dirty="0"/>
              <a:t> is not redundant.</a:t>
            </a:r>
          </a:p>
          <a:p>
            <a:pPr>
              <a:buFont typeface="Wingdings" panose="05000000000000000000" pitchFamily="2" charset="2"/>
              <a:buChar char="ü"/>
            </a:pPr>
            <a:r>
              <a:rPr lang="en-US" dirty="0"/>
              <a:t>Clean code contains a minimal number of classes and other moving parts.</a:t>
            </a:r>
          </a:p>
          <a:p>
            <a:pPr>
              <a:lnSpc>
                <a:spcPct val="150000"/>
              </a:lnSpc>
              <a:buFont typeface="Wingdings" panose="05000000000000000000" pitchFamily="2" charset="2"/>
              <a:buChar char="ü"/>
            </a:pPr>
            <a:endParaRPr lang="en-US" dirty="0"/>
          </a:p>
        </p:txBody>
      </p:sp>
    </p:spTree>
    <p:extLst>
      <p:ext uri="{BB962C8B-B14F-4D97-AF65-F5344CB8AC3E}">
        <p14:creationId xmlns:p14="http://schemas.microsoft.com/office/powerpoint/2010/main" val="195414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a:solidFill>
                  <a:srgbClr val="00B050"/>
                </a:solidFill>
              </a:rPr>
              <a:t>Decompose Conditional</a:t>
            </a:r>
          </a:p>
        </p:txBody>
      </p:sp>
      <p:sp>
        <p:nvSpPr>
          <p:cNvPr id="3" name="Content Placeholder 2"/>
          <p:cNvSpPr>
            <a:spLocks noGrp="1"/>
          </p:cNvSpPr>
          <p:nvPr>
            <p:ph idx="1"/>
          </p:nvPr>
        </p:nvSpPr>
        <p:spPr/>
        <p:txBody>
          <a:bodyPr>
            <a:normAutofit/>
          </a:bodyPr>
          <a:lstStyle/>
          <a:p>
            <a:r>
              <a:rPr lang="en-US" sz="2600" dirty="0"/>
              <a:t>You have a complicated conditional (if-then-else) statement. Extract methods from the condition, then part, and else parts.</a:t>
            </a:r>
          </a:p>
          <a:p>
            <a:pPr marL="0" indent="0">
              <a:buNone/>
            </a:pPr>
            <a:endParaRPr lang="en-US" sz="2200" dirty="0">
              <a:solidFill>
                <a:srgbClr val="FF0000"/>
              </a:solidFill>
            </a:endParaRPr>
          </a:p>
          <a:p>
            <a:pPr marL="0" indent="0">
              <a:buNone/>
            </a:pPr>
            <a:r>
              <a:rPr lang="en-US" sz="2200" dirty="0"/>
              <a:t>if (</a:t>
            </a:r>
            <a:r>
              <a:rPr lang="en-US" sz="2200" dirty="0" err="1"/>
              <a:t>date.before</a:t>
            </a:r>
            <a:r>
              <a:rPr lang="en-US" sz="2200" dirty="0"/>
              <a:t> (SUMMER_START) || </a:t>
            </a:r>
            <a:r>
              <a:rPr lang="en-US" sz="2200" dirty="0" err="1"/>
              <a:t>date.after</a:t>
            </a:r>
            <a:r>
              <a:rPr lang="en-US" sz="2200" dirty="0"/>
              <a:t>(SUMMER_END))</a:t>
            </a:r>
          </a:p>
          <a:p>
            <a:pPr marL="0" indent="0">
              <a:buNone/>
            </a:pPr>
            <a:r>
              <a:rPr lang="en-US" sz="2200" dirty="0"/>
              <a:t>charge = quantity * _</a:t>
            </a:r>
            <a:r>
              <a:rPr lang="en-US" sz="2200" dirty="0" err="1"/>
              <a:t>winterRate</a:t>
            </a:r>
            <a:r>
              <a:rPr lang="en-US" sz="2200" dirty="0"/>
              <a:t> + _</a:t>
            </a:r>
            <a:r>
              <a:rPr lang="en-US" sz="2200" dirty="0" err="1"/>
              <a:t>winterServiceCharge</a:t>
            </a:r>
            <a:r>
              <a:rPr lang="en-US" sz="2200" dirty="0"/>
              <a:t>;</a:t>
            </a:r>
          </a:p>
          <a:p>
            <a:pPr marL="0" indent="0">
              <a:buNone/>
            </a:pPr>
            <a:r>
              <a:rPr lang="en-US" sz="2200" dirty="0"/>
              <a:t>else charge = quantity * _</a:t>
            </a:r>
            <a:r>
              <a:rPr lang="en-US" sz="2200" dirty="0" err="1"/>
              <a:t>summerRate</a:t>
            </a:r>
            <a:r>
              <a:rPr lang="en-US" sz="2200" dirty="0"/>
              <a:t>;</a:t>
            </a:r>
          </a:p>
          <a:p>
            <a:pPr marL="0" indent="0">
              <a:buNone/>
            </a:pPr>
            <a:r>
              <a:rPr lang="en-US" sz="2200" dirty="0"/>
              <a:t>---------------------------------------------------------------------------------------------</a:t>
            </a:r>
          </a:p>
          <a:p>
            <a:pPr marL="0" indent="0">
              <a:buNone/>
            </a:pPr>
            <a:r>
              <a:rPr lang="en-US" sz="2200" dirty="0">
                <a:solidFill>
                  <a:srgbClr val="00B050"/>
                </a:solidFill>
              </a:rPr>
              <a:t>if (</a:t>
            </a:r>
            <a:r>
              <a:rPr lang="en-US" sz="2200" dirty="0" err="1">
                <a:solidFill>
                  <a:srgbClr val="00B050"/>
                </a:solidFill>
              </a:rPr>
              <a:t>notSummer</a:t>
            </a:r>
            <a:r>
              <a:rPr lang="en-US" sz="2200" dirty="0">
                <a:solidFill>
                  <a:srgbClr val="00B050"/>
                </a:solidFill>
              </a:rPr>
              <a:t>(date))</a:t>
            </a:r>
          </a:p>
          <a:p>
            <a:pPr marL="0" indent="0">
              <a:buNone/>
            </a:pPr>
            <a:r>
              <a:rPr lang="en-US" sz="2200" dirty="0">
                <a:solidFill>
                  <a:srgbClr val="00B050"/>
                </a:solidFill>
              </a:rPr>
              <a:t>charge = </a:t>
            </a:r>
            <a:r>
              <a:rPr lang="en-US" sz="2200" dirty="0" err="1">
                <a:solidFill>
                  <a:srgbClr val="00B050"/>
                </a:solidFill>
              </a:rPr>
              <a:t>winterCharge</a:t>
            </a:r>
            <a:r>
              <a:rPr lang="en-US" sz="2200" dirty="0">
                <a:solidFill>
                  <a:srgbClr val="00B050"/>
                </a:solidFill>
              </a:rPr>
              <a:t>(quantity);</a:t>
            </a:r>
          </a:p>
          <a:p>
            <a:pPr marL="0" indent="0">
              <a:buNone/>
            </a:pPr>
            <a:r>
              <a:rPr lang="en-US" sz="2200" dirty="0">
                <a:solidFill>
                  <a:srgbClr val="00B050"/>
                </a:solidFill>
              </a:rPr>
              <a:t>else charge = </a:t>
            </a:r>
            <a:r>
              <a:rPr lang="en-US" sz="2200" dirty="0" err="1">
                <a:solidFill>
                  <a:srgbClr val="00B050"/>
                </a:solidFill>
              </a:rPr>
              <a:t>summerCharge</a:t>
            </a:r>
            <a:r>
              <a:rPr lang="en-US" sz="2200" dirty="0">
                <a:solidFill>
                  <a:srgbClr val="00B050"/>
                </a:solidFill>
              </a:rPr>
              <a:t> (quantity);</a:t>
            </a:r>
          </a:p>
          <a:p>
            <a:pPr marL="0" indent="0">
              <a:buNone/>
            </a:pPr>
            <a:endParaRPr lang="en-US" dirty="0"/>
          </a:p>
        </p:txBody>
      </p:sp>
      <p:sp>
        <p:nvSpPr>
          <p:cNvPr id="4" name="TextBox 3"/>
          <p:cNvSpPr txBox="1"/>
          <p:nvPr/>
        </p:nvSpPr>
        <p:spPr>
          <a:xfrm>
            <a:off x="6400800" y="304800"/>
            <a:ext cx="2514600" cy="381000"/>
          </a:xfrm>
          <a:prstGeom prst="rect">
            <a:avLst/>
          </a:prstGeom>
          <a:noFill/>
        </p:spPr>
        <p:txBody>
          <a:bodyPr wrap="square" rtlCol="0">
            <a:spAutoFit/>
          </a:bodyPr>
          <a:lstStyle/>
          <a:p>
            <a:r>
              <a:rPr lang="en-US" dirty="0"/>
              <a:t>Remedy of Long method</a:t>
            </a:r>
          </a:p>
        </p:txBody>
      </p:sp>
    </p:spTree>
    <p:extLst>
      <p:ext uri="{BB962C8B-B14F-4D97-AF65-F5344CB8AC3E}">
        <p14:creationId xmlns:p14="http://schemas.microsoft.com/office/powerpoint/2010/main" val="365054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Primitive Obsession</a:t>
            </a:r>
          </a:p>
        </p:txBody>
      </p:sp>
      <p:sp>
        <p:nvSpPr>
          <p:cNvPr id="3" name="Content Placeholder 2"/>
          <p:cNvSpPr>
            <a:spLocks noGrp="1"/>
          </p:cNvSpPr>
          <p:nvPr>
            <p:ph idx="1"/>
          </p:nvPr>
        </p:nvSpPr>
        <p:spPr>
          <a:xfrm>
            <a:off x="457200" y="1371602"/>
            <a:ext cx="8229600" cy="3657598"/>
          </a:xfrm>
        </p:spPr>
        <p:txBody>
          <a:bodyPr>
            <a:normAutofit/>
          </a:bodyPr>
          <a:lstStyle/>
          <a:p>
            <a:r>
              <a:rPr lang="en-US" dirty="0"/>
              <a:t>Use of primitives instead of small objects for simple tasks</a:t>
            </a:r>
          </a:p>
          <a:p>
            <a:endParaRPr lang="en-US" dirty="0"/>
          </a:p>
          <a:p>
            <a:pPr>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13E7DBEA-3EBA-414E-94BE-CB9D83CE7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819400"/>
            <a:ext cx="4762500" cy="2857500"/>
          </a:xfrm>
          <a:prstGeom prst="rect">
            <a:avLst/>
          </a:prstGeom>
        </p:spPr>
      </p:pic>
    </p:spTree>
    <p:extLst>
      <p:ext uri="{BB962C8B-B14F-4D97-AF65-F5344CB8AC3E}">
        <p14:creationId xmlns:p14="http://schemas.microsoft.com/office/powerpoint/2010/main" val="123172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opped-black-sheep-2.jpg"/>
          <p:cNvPicPr>
            <a:picLocks noChangeAspect="1"/>
          </p:cNvPicPr>
          <p:nvPr/>
        </p:nvPicPr>
        <p:blipFill>
          <a:blip r:embed="rId2" cstate="print"/>
          <a:stretch>
            <a:fillRect/>
          </a:stretch>
        </p:blipFill>
        <p:spPr>
          <a:xfrm>
            <a:off x="2971800" y="3507818"/>
            <a:ext cx="5867400" cy="2588182"/>
          </a:xfrm>
          <a:prstGeom prst="rect">
            <a:avLst/>
          </a:prstGeom>
        </p:spPr>
      </p:pic>
      <p:sp>
        <p:nvSpPr>
          <p:cNvPr id="2" name="Title 1"/>
          <p:cNvSpPr>
            <a:spLocks noGrp="1"/>
          </p:cNvSpPr>
          <p:nvPr>
            <p:ph type="title"/>
          </p:nvPr>
        </p:nvSpPr>
        <p:spPr/>
        <p:txBody>
          <a:bodyPr>
            <a:normAutofit/>
          </a:bodyPr>
          <a:lstStyle/>
          <a:p>
            <a:r>
              <a:rPr lang="en-US" dirty="0">
                <a:solidFill>
                  <a:srgbClr val="C00000"/>
                </a:solidFill>
              </a:rPr>
              <a:t>Black Sheep</a:t>
            </a:r>
          </a:p>
        </p:txBody>
      </p:sp>
      <p:sp>
        <p:nvSpPr>
          <p:cNvPr id="3" name="Content Placeholder 2"/>
          <p:cNvSpPr>
            <a:spLocks noGrp="1"/>
          </p:cNvSpPr>
          <p:nvPr>
            <p:ph idx="1"/>
          </p:nvPr>
        </p:nvSpPr>
        <p:spPr>
          <a:xfrm>
            <a:off x="457200" y="1371602"/>
            <a:ext cx="8229600" cy="3657598"/>
          </a:xfrm>
        </p:spPr>
        <p:txBody>
          <a:bodyPr>
            <a:normAutofit fontScale="62500" lnSpcReduction="20000"/>
          </a:bodyPr>
          <a:lstStyle/>
          <a:p>
            <a:r>
              <a:rPr lang="en-US" sz="4000" dirty="0"/>
              <a:t>Sometimes a subclass or method </a:t>
            </a:r>
            <a:r>
              <a:rPr lang="en-US" sz="4000" b="1" dirty="0"/>
              <a:t>doesn't fit </a:t>
            </a:r>
            <a:r>
              <a:rPr lang="en-US" sz="4000" dirty="0"/>
              <a:t>in so well with its family.</a:t>
            </a:r>
          </a:p>
          <a:p>
            <a:r>
              <a:rPr lang="en-US" sz="4000" dirty="0"/>
              <a:t>A subclass that is </a:t>
            </a:r>
            <a:r>
              <a:rPr lang="en-US" sz="4000" b="1" dirty="0"/>
              <a:t>substantially different </a:t>
            </a:r>
            <a:r>
              <a:rPr lang="en-US" sz="4000" dirty="0"/>
              <a:t>in nature than other subclasses in the hierarchy.</a:t>
            </a:r>
          </a:p>
          <a:p>
            <a:r>
              <a:rPr lang="en-US" sz="4000" dirty="0"/>
              <a:t>A method in a class that is </a:t>
            </a:r>
            <a:r>
              <a:rPr lang="en-US" sz="4000" b="1" dirty="0"/>
              <a:t>noticeably different </a:t>
            </a:r>
            <a:r>
              <a:rPr lang="en-US" sz="4000" dirty="0"/>
              <a:t>from other methods in the class.</a:t>
            </a:r>
          </a:p>
          <a:p>
            <a:endParaRPr lang="en-US" dirty="0"/>
          </a:p>
          <a:p>
            <a:endParaRPr lang="en-US" dirty="0"/>
          </a:p>
          <a:p>
            <a:pPr>
              <a:buNone/>
            </a:pPr>
            <a:r>
              <a:rPr lang="en-US" dirty="0">
                <a:solidFill>
                  <a:srgbClr val="00B050"/>
                </a:solidFill>
              </a:rPr>
              <a:t>Remedy</a:t>
            </a:r>
          </a:p>
          <a:p>
            <a:pPr>
              <a:buFont typeface="Wingdings" pitchFamily="2" charset="2"/>
              <a:buChar char="q"/>
            </a:pPr>
            <a:r>
              <a:rPr lang="en-US" dirty="0">
                <a:solidFill>
                  <a:srgbClr val="00B050"/>
                </a:solidFill>
              </a:rPr>
              <a:t>Move Method</a:t>
            </a:r>
          </a:p>
          <a:p>
            <a:pPr>
              <a:buFont typeface="Wingdings" pitchFamily="2" charset="2"/>
              <a:buChar char="q"/>
            </a:pPr>
            <a:r>
              <a:rPr lang="en-US" dirty="0">
                <a:solidFill>
                  <a:srgbClr val="00B050"/>
                </a:solidFill>
              </a:rPr>
              <a:t>Extract Class</a:t>
            </a:r>
          </a:p>
          <a:p>
            <a:pPr>
              <a:buNone/>
            </a:pPr>
            <a:endParaRPr lang="en-US" dirty="0"/>
          </a:p>
          <a:p>
            <a:pPr marL="0" indent="0">
              <a:buNone/>
            </a:pPr>
            <a:endParaRPr lang="en-US" dirty="0"/>
          </a:p>
        </p:txBody>
      </p:sp>
    </p:spTree>
    <p:extLst>
      <p:ext uri="{BB962C8B-B14F-4D97-AF65-F5344CB8AC3E}">
        <p14:creationId xmlns:p14="http://schemas.microsoft.com/office/powerpoint/2010/main" val="270860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Black Sheep (Example)</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0"/>
            <a:ext cx="8086023" cy="3886200"/>
          </a:xfrm>
          <a:prstGeom prst="rect">
            <a:avLst/>
          </a:prstGeom>
          <a:noFill/>
          <a:ln>
            <a:solidFill>
              <a:schemeClr val="accent1">
                <a:shade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263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Feature Envy</a:t>
            </a:r>
          </a:p>
        </p:txBody>
      </p:sp>
      <p:sp>
        <p:nvSpPr>
          <p:cNvPr id="3" name="Content Placeholder 2"/>
          <p:cNvSpPr>
            <a:spLocks noGrp="1"/>
          </p:cNvSpPr>
          <p:nvPr>
            <p:ph idx="1"/>
          </p:nvPr>
        </p:nvSpPr>
        <p:spPr/>
        <p:txBody>
          <a:bodyPr>
            <a:normAutofit lnSpcReduction="10000"/>
          </a:bodyPr>
          <a:lstStyle/>
          <a:p>
            <a:r>
              <a:rPr lang="en-US" sz="2800" dirty="0"/>
              <a:t>A method that seems more interested in some other class than the one it is in data and behavior that acts on that data belong together. </a:t>
            </a:r>
          </a:p>
          <a:p>
            <a:r>
              <a:rPr lang="en-US" sz="2800" dirty="0"/>
              <a:t>When a method makes too many calls to other classes to obtain data or functionality, Feature Envy is in the air.</a:t>
            </a:r>
          </a:p>
          <a:p>
            <a:r>
              <a:rPr lang="en-US" dirty="0">
                <a:solidFill>
                  <a:srgbClr val="00B050"/>
                </a:solidFill>
              </a:rPr>
              <a:t>Remedies:</a:t>
            </a:r>
          </a:p>
          <a:p>
            <a:pPr lvl="1"/>
            <a:r>
              <a:rPr lang="en-US" dirty="0">
                <a:solidFill>
                  <a:srgbClr val="00B050"/>
                </a:solidFill>
              </a:rPr>
              <a:t>Move Field</a:t>
            </a:r>
          </a:p>
          <a:p>
            <a:pPr lvl="1"/>
            <a:r>
              <a:rPr lang="en-US" dirty="0">
                <a:solidFill>
                  <a:srgbClr val="00B050"/>
                </a:solidFill>
              </a:rPr>
              <a:t>Move Method</a:t>
            </a:r>
          </a:p>
          <a:p>
            <a:pPr lvl="1"/>
            <a:r>
              <a:rPr lang="en-US" dirty="0">
                <a:solidFill>
                  <a:srgbClr val="00B050"/>
                </a:solidFill>
              </a:rPr>
              <a:t>Extract Method</a:t>
            </a:r>
          </a:p>
          <a:p>
            <a:pPr marL="0" indent="0">
              <a:buNone/>
            </a:pPr>
            <a:endParaRPr lang="en-US" dirty="0"/>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3663462"/>
            <a:ext cx="4373867"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02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menting.jpg"/>
          <p:cNvPicPr>
            <a:picLocks noChangeAspect="1"/>
          </p:cNvPicPr>
          <p:nvPr/>
        </p:nvPicPr>
        <p:blipFill>
          <a:blip r:embed="rId2" cstate="print"/>
          <a:stretch>
            <a:fillRect/>
          </a:stretch>
        </p:blipFill>
        <p:spPr>
          <a:xfrm>
            <a:off x="5791200" y="1752600"/>
            <a:ext cx="3048000" cy="3505200"/>
          </a:xfrm>
          <a:prstGeom prst="rect">
            <a:avLst/>
          </a:prstGeom>
        </p:spPr>
      </p:pic>
      <p:sp>
        <p:nvSpPr>
          <p:cNvPr id="2" name="Title 1"/>
          <p:cNvSpPr>
            <a:spLocks noGrp="1"/>
          </p:cNvSpPr>
          <p:nvPr>
            <p:ph type="title"/>
          </p:nvPr>
        </p:nvSpPr>
        <p:spPr/>
        <p:txBody>
          <a:bodyPr>
            <a:normAutofit/>
          </a:bodyPr>
          <a:lstStyle/>
          <a:p>
            <a:r>
              <a:rPr lang="en-US" dirty="0">
                <a:solidFill>
                  <a:srgbClr val="FF0000"/>
                </a:solidFill>
              </a:rPr>
              <a:t>Comments</a:t>
            </a:r>
          </a:p>
        </p:txBody>
      </p:sp>
      <p:sp>
        <p:nvSpPr>
          <p:cNvPr id="3" name="Content Placeholder 2"/>
          <p:cNvSpPr>
            <a:spLocks noGrp="1"/>
          </p:cNvSpPr>
          <p:nvPr>
            <p:ph idx="1"/>
          </p:nvPr>
        </p:nvSpPr>
        <p:spPr>
          <a:xfrm>
            <a:off x="457200" y="1600200"/>
            <a:ext cx="5638800" cy="4525963"/>
          </a:xfrm>
        </p:spPr>
        <p:txBody>
          <a:bodyPr>
            <a:noAutofit/>
          </a:bodyPr>
          <a:lstStyle/>
          <a:p>
            <a:r>
              <a:rPr lang="en-US" sz="2400" dirty="0"/>
              <a:t>Comments are often used as deodorant</a:t>
            </a:r>
          </a:p>
          <a:p>
            <a:r>
              <a:rPr lang="en-US" sz="2400" dirty="0"/>
              <a:t>Comments represent a </a:t>
            </a:r>
            <a:r>
              <a:rPr lang="en-US" sz="2400" i="1" dirty="0">
                <a:solidFill>
                  <a:srgbClr val="FF0000"/>
                </a:solidFill>
              </a:rPr>
              <a:t>failure to express an idea in the code</a:t>
            </a:r>
            <a:r>
              <a:rPr lang="en-US" sz="2400" dirty="0"/>
              <a:t>. Try to make your code self-documenting or intention-revealing</a:t>
            </a:r>
          </a:p>
          <a:p>
            <a:r>
              <a:rPr lang="en-US" sz="2400" dirty="0"/>
              <a:t>When you feel like writing a comment, first try to </a:t>
            </a:r>
            <a:r>
              <a:rPr lang="en-US" sz="2400" dirty="0" err="1"/>
              <a:t>refactor</a:t>
            </a:r>
            <a:r>
              <a:rPr lang="en-US" sz="2400" dirty="0"/>
              <a:t> it.</a:t>
            </a:r>
          </a:p>
          <a:p>
            <a:endParaRPr lang="en-US" sz="2400" dirty="0"/>
          </a:p>
          <a:p>
            <a:r>
              <a:rPr lang="en-US" sz="2400" dirty="0">
                <a:solidFill>
                  <a:srgbClr val="00B050"/>
                </a:solidFill>
              </a:rPr>
              <a:t>Remedy:</a:t>
            </a:r>
          </a:p>
          <a:p>
            <a:pPr lvl="1">
              <a:buFont typeface="Wingdings" pitchFamily="2" charset="2"/>
              <a:buChar char="q"/>
            </a:pPr>
            <a:r>
              <a:rPr lang="en-US" sz="2400" dirty="0">
                <a:solidFill>
                  <a:srgbClr val="00B050"/>
                </a:solidFill>
              </a:rPr>
              <a:t>Extract Method</a:t>
            </a:r>
          </a:p>
          <a:p>
            <a:pPr lvl="1">
              <a:buFont typeface="Wingdings" pitchFamily="2" charset="2"/>
              <a:buChar char="q"/>
            </a:pPr>
            <a:r>
              <a:rPr lang="en-US" sz="2400" dirty="0">
                <a:solidFill>
                  <a:srgbClr val="00B050"/>
                </a:solidFill>
              </a:rPr>
              <a:t>Rename Method</a:t>
            </a:r>
          </a:p>
        </p:txBody>
      </p:sp>
    </p:spTree>
    <p:extLst>
      <p:ext uri="{BB962C8B-B14F-4D97-AF65-F5344CB8AC3E}">
        <p14:creationId xmlns:p14="http://schemas.microsoft.com/office/powerpoint/2010/main" val="267194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Comments (Cont’d)</a:t>
            </a:r>
          </a:p>
        </p:txBody>
      </p:sp>
      <p:sp>
        <p:nvSpPr>
          <p:cNvPr id="3" name="Content Placeholder 2"/>
          <p:cNvSpPr>
            <a:spLocks noGrp="1"/>
          </p:cNvSpPr>
          <p:nvPr>
            <p:ph idx="1"/>
          </p:nvPr>
        </p:nvSpPr>
        <p:spPr>
          <a:xfrm>
            <a:off x="2133600" y="1447800"/>
            <a:ext cx="5029200" cy="4876800"/>
          </a:xfrm>
          <a:noFill/>
          <a:ln>
            <a:solidFill>
              <a:schemeClr val="accent1">
                <a:shade val="50000"/>
              </a:schemeClr>
            </a:solidFill>
          </a:ln>
        </p:spPr>
        <p:txBody>
          <a:bodyPr>
            <a:normAutofit fontScale="55000" lnSpcReduction="20000"/>
          </a:bodyPr>
          <a:lstStyle/>
          <a:p>
            <a:pPr marL="0" indent="0">
              <a:buNone/>
            </a:pPr>
            <a:r>
              <a:rPr lang="en-US" dirty="0"/>
              <a:t>void List::add(string element)</a:t>
            </a:r>
          </a:p>
          <a:p>
            <a:pPr marL="0" indent="0">
              <a:buNone/>
            </a:pPr>
            <a:r>
              <a:rPr lang="en-US" dirty="0"/>
              <a:t>{</a:t>
            </a:r>
          </a:p>
          <a:p>
            <a:pPr marL="0" indent="0">
              <a:buNone/>
            </a:pPr>
            <a:r>
              <a:rPr lang="en-US" dirty="0"/>
              <a:t>  if (!</a:t>
            </a:r>
            <a:r>
              <a:rPr lang="en-US" dirty="0" err="1"/>
              <a:t>m_readOnly</a:t>
            </a:r>
            <a:r>
              <a:rPr lang="en-US" dirty="0"/>
              <a:t>)</a:t>
            </a:r>
          </a:p>
          <a:p>
            <a:pPr marL="0" indent="0">
              <a:buNone/>
            </a:pPr>
            <a:r>
              <a:rPr lang="en-US" dirty="0"/>
              <a:t>{</a:t>
            </a:r>
          </a:p>
          <a:p>
            <a:pPr marL="0" indent="0">
              <a:buNone/>
            </a:pPr>
            <a:r>
              <a:rPr lang="en-US" dirty="0"/>
              <a:t>       </a:t>
            </a:r>
            <a:r>
              <a:rPr lang="en-US" dirty="0" err="1"/>
              <a:t>int</a:t>
            </a:r>
            <a:r>
              <a:rPr lang="en-US" dirty="0"/>
              <a:t> </a:t>
            </a:r>
            <a:r>
              <a:rPr lang="en-US" dirty="0" err="1"/>
              <a:t>newSize</a:t>
            </a:r>
            <a:r>
              <a:rPr lang="en-US" dirty="0"/>
              <a:t> = </a:t>
            </a:r>
            <a:r>
              <a:rPr lang="en-US" dirty="0" err="1"/>
              <a:t>m_size</a:t>
            </a:r>
            <a:r>
              <a:rPr lang="en-US" dirty="0"/>
              <a:t> + 1;</a:t>
            </a:r>
          </a:p>
          <a:p>
            <a:pPr marL="0" indent="0">
              <a:buNone/>
            </a:pPr>
            <a:r>
              <a:rPr lang="en-US" dirty="0"/>
              <a:t>        if (</a:t>
            </a:r>
            <a:r>
              <a:rPr lang="en-US" dirty="0" err="1"/>
              <a:t>newSize</a:t>
            </a:r>
            <a:r>
              <a:rPr lang="en-US" dirty="0"/>
              <a:t> &gt; </a:t>
            </a:r>
            <a:r>
              <a:rPr lang="en-US" dirty="0" err="1"/>
              <a:t>getCapacity</a:t>
            </a:r>
            <a:r>
              <a:rPr lang="en-US" dirty="0"/>
              <a:t>())</a:t>
            </a:r>
          </a:p>
          <a:p>
            <a:pPr marL="0" indent="0">
              <a:buNone/>
            </a:pPr>
            <a:r>
              <a:rPr lang="en-US" dirty="0"/>
              <a:t>       {</a:t>
            </a:r>
          </a:p>
          <a:p>
            <a:pPr marL="0" indent="0">
              <a:buNone/>
            </a:pPr>
            <a:r>
              <a:rPr lang="en-US" dirty="0"/>
              <a:t>             // grow the array</a:t>
            </a:r>
          </a:p>
          <a:p>
            <a:pPr marL="0" indent="0">
              <a:buNone/>
            </a:pPr>
            <a:r>
              <a:rPr lang="en-US" dirty="0"/>
              <a:t>             </a:t>
            </a:r>
            <a:r>
              <a:rPr lang="en-US" dirty="0" err="1"/>
              <a:t>m_capacity</a:t>
            </a:r>
            <a:r>
              <a:rPr lang="en-US" dirty="0"/>
              <a:t> += INITIAL_CAPACITY;</a:t>
            </a:r>
          </a:p>
          <a:p>
            <a:pPr marL="0" indent="0">
              <a:buNone/>
            </a:pPr>
            <a:r>
              <a:rPr lang="en-US" dirty="0"/>
              <a:t>             string* elements2 = new string[</a:t>
            </a:r>
            <a:r>
              <a:rPr lang="en-US" dirty="0" err="1"/>
              <a:t>m_capacity</a:t>
            </a:r>
            <a:r>
              <a:rPr lang="en-US" dirty="0"/>
              <a:t>];</a:t>
            </a:r>
          </a:p>
          <a:p>
            <a:pPr marL="0" indent="0">
              <a:buNone/>
            </a:pPr>
            <a:r>
              <a:rPr lang="nn-NO" dirty="0"/>
              <a:t>             for (int i = 0; i &lt; m_size; i++)</a:t>
            </a:r>
          </a:p>
          <a:p>
            <a:pPr marL="0" indent="0">
              <a:buNone/>
            </a:pPr>
            <a:r>
              <a:rPr lang="en-US" dirty="0"/>
              <a:t>             elements2[</a:t>
            </a:r>
            <a:r>
              <a:rPr lang="en-US" dirty="0" err="1"/>
              <a:t>i</a:t>
            </a:r>
            <a:r>
              <a:rPr lang="en-US" dirty="0"/>
              <a:t>] = </a:t>
            </a:r>
            <a:r>
              <a:rPr lang="en-US" dirty="0" err="1"/>
              <a:t>m_elements</a:t>
            </a:r>
            <a:r>
              <a:rPr lang="en-US" dirty="0"/>
              <a:t>[i];</a:t>
            </a:r>
          </a:p>
          <a:p>
            <a:pPr marL="0" indent="0">
              <a:buNone/>
            </a:pPr>
            <a:r>
              <a:rPr lang="en-US" dirty="0"/>
              <a:t>             delete[] </a:t>
            </a:r>
            <a:r>
              <a:rPr lang="en-US" dirty="0" err="1"/>
              <a:t>m_elements</a:t>
            </a:r>
            <a:r>
              <a:rPr lang="en-US" dirty="0"/>
              <a:t>;</a:t>
            </a:r>
          </a:p>
          <a:p>
            <a:pPr marL="0" indent="0">
              <a:buNone/>
            </a:pPr>
            <a:r>
              <a:rPr lang="en-US" dirty="0"/>
              <a:t>             </a:t>
            </a:r>
            <a:r>
              <a:rPr lang="en-US" dirty="0" err="1"/>
              <a:t>m_elements</a:t>
            </a:r>
            <a:r>
              <a:rPr lang="en-US" dirty="0"/>
              <a:t> = elements2;</a:t>
            </a:r>
          </a:p>
          <a:p>
            <a:pPr marL="0" indent="0">
              <a:buNone/>
            </a:pPr>
            <a:r>
              <a:rPr lang="en-US" dirty="0"/>
              <a:t>      }  </a:t>
            </a:r>
          </a:p>
          <a:p>
            <a:pPr marL="0" indent="0">
              <a:buNone/>
            </a:pPr>
            <a:r>
              <a:rPr lang="en-US" dirty="0"/>
              <a:t>       </a:t>
            </a:r>
            <a:r>
              <a:rPr lang="en-US" dirty="0" err="1"/>
              <a:t>m_elements</a:t>
            </a:r>
            <a:r>
              <a:rPr lang="en-US" dirty="0"/>
              <a:t>[</a:t>
            </a:r>
            <a:r>
              <a:rPr lang="en-US" dirty="0" err="1"/>
              <a:t>m_size</a:t>
            </a:r>
            <a:r>
              <a:rPr lang="en-US" dirty="0"/>
              <a:t>++] = element;</a:t>
            </a:r>
          </a:p>
          <a:p>
            <a:pPr marL="0" indent="0">
              <a:buNone/>
            </a:pPr>
            <a:r>
              <a:rPr lang="en-US" dirty="0"/>
              <a:t>}</a:t>
            </a:r>
          </a:p>
          <a:p>
            <a:pPr marL="0" indent="0">
              <a:buNone/>
            </a:pPr>
            <a:endParaRPr lang="en-US" dirty="0"/>
          </a:p>
        </p:txBody>
      </p:sp>
      <p:sp>
        <p:nvSpPr>
          <p:cNvPr id="6" name="Right Arrow 5"/>
          <p:cNvSpPr/>
          <p:nvPr/>
        </p:nvSpPr>
        <p:spPr>
          <a:xfrm>
            <a:off x="880404" y="3338732"/>
            <a:ext cx="1981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64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Comments (Cont’d)</a:t>
            </a:r>
          </a:p>
        </p:txBody>
      </p:sp>
      <p:sp>
        <p:nvSpPr>
          <p:cNvPr id="3" name="Content Placeholder 2"/>
          <p:cNvSpPr>
            <a:spLocks noGrp="1"/>
          </p:cNvSpPr>
          <p:nvPr>
            <p:ph idx="1"/>
          </p:nvPr>
        </p:nvSpPr>
        <p:spPr>
          <a:xfrm>
            <a:off x="457200" y="1524000"/>
            <a:ext cx="3276600" cy="4525963"/>
          </a:xfrm>
          <a:ln>
            <a:solidFill>
              <a:schemeClr val="accent1">
                <a:shade val="50000"/>
              </a:schemeClr>
            </a:solidFill>
          </a:ln>
        </p:spPr>
        <p:txBody>
          <a:bodyPr>
            <a:normAutofit fontScale="62500" lnSpcReduction="20000"/>
          </a:bodyPr>
          <a:lstStyle/>
          <a:p>
            <a:pPr marL="0" indent="0">
              <a:buNone/>
            </a:pPr>
            <a:r>
              <a:rPr lang="en-US" dirty="0">
                <a:solidFill>
                  <a:srgbClr val="00B050"/>
                </a:solidFill>
              </a:rPr>
              <a:t>void List::add(string element)</a:t>
            </a:r>
          </a:p>
          <a:p>
            <a:pPr marL="0" indent="0">
              <a:buNone/>
            </a:pPr>
            <a:r>
              <a:rPr lang="en-US" dirty="0">
                <a:solidFill>
                  <a:srgbClr val="00B050"/>
                </a:solidFill>
              </a:rPr>
              <a:t>{</a:t>
            </a:r>
          </a:p>
          <a:p>
            <a:pPr marL="0" indent="0">
              <a:buNone/>
            </a:pPr>
            <a:r>
              <a:rPr lang="en-US" dirty="0">
                <a:solidFill>
                  <a:srgbClr val="00B050"/>
                </a:solidFill>
              </a:rPr>
              <a:t>if (</a:t>
            </a:r>
            <a:r>
              <a:rPr lang="en-US" dirty="0" err="1">
                <a:solidFill>
                  <a:srgbClr val="00B050"/>
                </a:solidFill>
              </a:rPr>
              <a:t>m_readOnly</a:t>
            </a:r>
            <a:r>
              <a:rPr lang="en-US" dirty="0">
                <a:solidFill>
                  <a:srgbClr val="00B050"/>
                </a:solidFill>
              </a:rPr>
              <a:t>)</a:t>
            </a:r>
          </a:p>
          <a:p>
            <a:pPr marL="0" indent="0">
              <a:buNone/>
            </a:pPr>
            <a:r>
              <a:rPr lang="en-US" dirty="0">
                <a:solidFill>
                  <a:srgbClr val="00B050"/>
                </a:solidFill>
              </a:rPr>
              <a:t>    return;</a:t>
            </a:r>
          </a:p>
          <a:p>
            <a:pPr marL="0" indent="0">
              <a:buNone/>
            </a:pPr>
            <a:r>
              <a:rPr lang="en-US" dirty="0">
                <a:solidFill>
                  <a:srgbClr val="00B050"/>
                </a:solidFill>
              </a:rPr>
              <a:t>if (</a:t>
            </a:r>
            <a:r>
              <a:rPr lang="en-US" dirty="0" err="1">
                <a:solidFill>
                  <a:srgbClr val="00B050"/>
                </a:solidFill>
              </a:rPr>
              <a:t>shouldGrow</a:t>
            </a:r>
            <a:r>
              <a:rPr lang="en-US" dirty="0">
                <a:solidFill>
                  <a:srgbClr val="00B050"/>
                </a:solidFill>
              </a:rPr>
              <a:t>())</a:t>
            </a:r>
          </a:p>
          <a:p>
            <a:pPr marL="0" indent="0">
              <a:buNone/>
            </a:pPr>
            <a:r>
              <a:rPr lang="en-US" dirty="0">
                <a:solidFill>
                  <a:srgbClr val="00B050"/>
                </a:solidFill>
              </a:rPr>
              <a:t>    grow();</a:t>
            </a:r>
          </a:p>
          <a:p>
            <a:pPr marL="0" indent="0">
              <a:buNone/>
            </a:pPr>
            <a:r>
              <a:rPr lang="en-US" dirty="0">
                <a:solidFill>
                  <a:srgbClr val="00B050"/>
                </a:solidFill>
              </a:rPr>
              <a:t>    </a:t>
            </a:r>
            <a:r>
              <a:rPr lang="en-US" dirty="0" err="1">
                <a:solidFill>
                  <a:srgbClr val="00B050"/>
                </a:solidFill>
              </a:rPr>
              <a:t>storeElement</a:t>
            </a:r>
            <a:r>
              <a:rPr lang="en-US" dirty="0">
                <a:solidFill>
                  <a:srgbClr val="00B050"/>
                </a:solidFill>
              </a:rPr>
              <a:t>(element);</a:t>
            </a:r>
          </a:p>
          <a:p>
            <a:pPr marL="0" indent="0">
              <a:buNone/>
            </a:pPr>
            <a:r>
              <a:rPr lang="en-US" dirty="0">
                <a:solidFill>
                  <a:srgbClr val="00B050"/>
                </a:solidFill>
              </a:rPr>
              <a:t> }</a:t>
            </a:r>
          </a:p>
          <a:p>
            <a:pPr marL="0" indent="0">
              <a:buNone/>
            </a:pPr>
            <a:endParaRPr lang="en-US" dirty="0">
              <a:solidFill>
                <a:srgbClr val="00B050"/>
              </a:solidFill>
            </a:endParaRPr>
          </a:p>
          <a:p>
            <a:pPr marL="0" indent="0">
              <a:buNone/>
            </a:pPr>
            <a:r>
              <a:rPr lang="en-US" dirty="0" err="1">
                <a:solidFill>
                  <a:srgbClr val="00B050"/>
                </a:solidFill>
              </a:rPr>
              <a:t>bool</a:t>
            </a:r>
            <a:r>
              <a:rPr lang="en-US" dirty="0">
                <a:solidFill>
                  <a:srgbClr val="00B050"/>
                </a:solidFill>
              </a:rPr>
              <a:t> List::</a:t>
            </a:r>
            <a:r>
              <a:rPr lang="en-US" dirty="0" err="1">
                <a:solidFill>
                  <a:srgbClr val="00B050"/>
                </a:solidFill>
              </a:rPr>
              <a:t>shouldGrow</a:t>
            </a:r>
            <a:r>
              <a:rPr lang="en-US" dirty="0">
                <a:solidFill>
                  <a:srgbClr val="00B050"/>
                </a:solidFill>
              </a:rPr>
              <a:t>()</a:t>
            </a:r>
          </a:p>
          <a:p>
            <a:pPr marL="0" indent="0">
              <a:buNone/>
            </a:pPr>
            <a:r>
              <a:rPr lang="en-US" dirty="0">
                <a:solidFill>
                  <a:srgbClr val="00B050"/>
                </a:solidFill>
              </a:rPr>
              <a:t>{</a:t>
            </a:r>
          </a:p>
          <a:p>
            <a:pPr marL="0" indent="0">
              <a:buNone/>
            </a:pPr>
            <a:r>
              <a:rPr lang="en-US" dirty="0">
                <a:solidFill>
                  <a:srgbClr val="00B050"/>
                </a:solidFill>
              </a:rPr>
              <a:t>    return (</a:t>
            </a:r>
            <a:r>
              <a:rPr lang="en-US" dirty="0" err="1">
                <a:solidFill>
                  <a:srgbClr val="00B050"/>
                </a:solidFill>
              </a:rPr>
              <a:t>m_size</a:t>
            </a:r>
            <a:r>
              <a:rPr lang="en-US" dirty="0">
                <a:solidFill>
                  <a:srgbClr val="00B050"/>
                </a:solidFill>
              </a:rPr>
              <a:t> + 1) &gt; capacity();</a:t>
            </a:r>
          </a:p>
          <a:p>
            <a:pPr marL="0" indent="0">
              <a:buNone/>
            </a:pPr>
            <a:r>
              <a:rPr lang="en-US" dirty="0">
                <a:solidFill>
                  <a:srgbClr val="00B050"/>
                </a:solidFill>
              </a:rPr>
              <a:t>}</a:t>
            </a:r>
          </a:p>
        </p:txBody>
      </p:sp>
      <p:sp>
        <p:nvSpPr>
          <p:cNvPr id="4" name="Content Placeholder 2"/>
          <p:cNvSpPr txBox="1">
            <a:spLocks/>
          </p:cNvSpPr>
          <p:nvPr/>
        </p:nvSpPr>
        <p:spPr>
          <a:xfrm>
            <a:off x="3810000" y="1524000"/>
            <a:ext cx="4876800" cy="4525963"/>
          </a:xfrm>
          <a:prstGeom prst="rect">
            <a:avLst/>
          </a:prstGeom>
          <a:ln>
            <a:solidFill>
              <a:schemeClr val="accent1">
                <a:shade val="50000"/>
              </a:schemeClr>
            </a:solidFill>
          </a:ln>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B050"/>
                </a:solidFill>
              </a:rPr>
              <a:t>void List::grow()</a:t>
            </a:r>
          </a:p>
          <a:p>
            <a:pPr marL="0" indent="0">
              <a:buFont typeface="Arial" pitchFamily="34" charset="0"/>
              <a:buNone/>
            </a:pPr>
            <a:r>
              <a:rPr lang="en-US" dirty="0">
                <a:solidFill>
                  <a:srgbClr val="00B050"/>
                </a:solidFill>
              </a:rPr>
              <a:t>{</a:t>
            </a:r>
          </a:p>
          <a:p>
            <a:pPr marL="0" indent="0">
              <a:buFont typeface="Arial" pitchFamily="34" charset="0"/>
              <a:buNone/>
            </a:pPr>
            <a:r>
              <a:rPr lang="en-US" dirty="0">
                <a:solidFill>
                  <a:srgbClr val="00B050"/>
                </a:solidFill>
              </a:rPr>
              <a:t>    </a:t>
            </a:r>
            <a:r>
              <a:rPr lang="en-US" dirty="0" err="1">
                <a:solidFill>
                  <a:srgbClr val="00B050"/>
                </a:solidFill>
              </a:rPr>
              <a:t>m_capacity</a:t>
            </a:r>
            <a:r>
              <a:rPr lang="en-US" dirty="0">
                <a:solidFill>
                  <a:srgbClr val="00B050"/>
                </a:solidFill>
              </a:rPr>
              <a:t> += 10;</a:t>
            </a:r>
          </a:p>
          <a:p>
            <a:pPr marL="0" indent="0">
              <a:buFont typeface="Arial" pitchFamily="34" charset="0"/>
              <a:buNone/>
            </a:pPr>
            <a:r>
              <a:rPr lang="en-US" dirty="0">
                <a:solidFill>
                  <a:srgbClr val="00B050"/>
                </a:solidFill>
              </a:rPr>
              <a:t>    string *</a:t>
            </a:r>
            <a:r>
              <a:rPr lang="en-US" dirty="0" err="1">
                <a:solidFill>
                  <a:srgbClr val="00B050"/>
                </a:solidFill>
              </a:rPr>
              <a:t>newElements</a:t>
            </a:r>
            <a:r>
              <a:rPr lang="en-US" dirty="0">
                <a:solidFill>
                  <a:srgbClr val="00B050"/>
                </a:solidFill>
              </a:rPr>
              <a:t> = new string[</a:t>
            </a:r>
            <a:r>
              <a:rPr lang="en-US" dirty="0" err="1">
                <a:solidFill>
                  <a:srgbClr val="00B050"/>
                </a:solidFill>
              </a:rPr>
              <a:t>m_capacity</a:t>
            </a:r>
            <a:r>
              <a:rPr lang="en-US" dirty="0">
                <a:solidFill>
                  <a:srgbClr val="00B050"/>
                </a:solidFill>
              </a:rPr>
              <a:t>];</a:t>
            </a:r>
          </a:p>
          <a:p>
            <a:pPr marL="0" indent="0">
              <a:buFont typeface="Arial" pitchFamily="34" charset="0"/>
              <a:buNone/>
            </a:pPr>
            <a:r>
              <a:rPr lang="en-US" dirty="0">
                <a:solidFill>
                  <a:srgbClr val="00B050"/>
                </a:solidFill>
              </a:rPr>
              <a:t>    for(</a:t>
            </a:r>
            <a:r>
              <a:rPr lang="en-US" dirty="0" err="1">
                <a:solidFill>
                  <a:srgbClr val="00B050"/>
                </a:solidFill>
              </a:rPr>
              <a:t>int</a:t>
            </a:r>
            <a:r>
              <a:rPr lang="en-US" dirty="0">
                <a:solidFill>
                  <a:srgbClr val="00B050"/>
                </a:solidFill>
              </a:rPr>
              <a:t> i = 0;i &lt; </a:t>
            </a:r>
            <a:r>
              <a:rPr lang="en-US" dirty="0" err="1">
                <a:solidFill>
                  <a:srgbClr val="00B050"/>
                </a:solidFill>
              </a:rPr>
              <a:t>m_size;i</a:t>
            </a:r>
            <a:r>
              <a:rPr lang="en-US" dirty="0">
                <a:solidFill>
                  <a:srgbClr val="00B050"/>
                </a:solidFill>
              </a:rPr>
              <a:t>++)</a:t>
            </a:r>
          </a:p>
          <a:p>
            <a:pPr marL="0" indent="0">
              <a:buFont typeface="Arial" pitchFamily="34" charset="0"/>
              <a:buNone/>
            </a:pPr>
            <a:r>
              <a:rPr lang="en-US" dirty="0">
                <a:solidFill>
                  <a:srgbClr val="00B050"/>
                </a:solidFill>
              </a:rPr>
              <a:t>        </a:t>
            </a:r>
            <a:r>
              <a:rPr lang="en-US" dirty="0" err="1">
                <a:solidFill>
                  <a:srgbClr val="00B050"/>
                </a:solidFill>
              </a:rPr>
              <a:t>newElements</a:t>
            </a:r>
            <a:r>
              <a:rPr lang="en-US" dirty="0">
                <a:solidFill>
                  <a:srgbClr val="00B050"/>
                </a:solidFill>
              </a:rPr>
              <a:t>[</a:t>
            </a:r>
            <a:r>
              <a:rPr lang="en-US" dirty="0" err="1">
                <a:solidFill>
                  <a:srgbClr val="00B050"/>
                </a:solidFill>
              </a:rPr>
              <a:t>i</a:t>
            </a:r>
            <a:r>
              <a:rPr lang="en-US" dirty="0">
                <a:solidFill>
                  <a:srgbClr val="00B050"/>
                </a:solidFill>
              </a:rPr>
              <a:t>] = </a:t>
            </a:r>
            <a:r>
              <a:rPr lang="en-US" dirty="0" err="1">
                <a:solidFill>
                  <a:srgbClr val="00B050"/>
                </a:solidFill>
              </a:rPr>
              <a:t>m_elements</a:t>
            </a:r>
            <a:r>
              <a:rPr lang="en-US" dirty="0">
                <a:solidFill>
                  <a:srgbClr val="00B050"/>
                </a:solidFill>
              </a:rPr>
              <a:t>[i];</a:t>
            </a:r>
          </a:p>
          <a:p>
            <a:pPr marL="0" indent="0">
              <a:buFont typeface="Arial" pitchFamily="34" charset="0"/>
              <a:buNone/>
            </a:pPr>
            <a:r>
              <a:rPr lang="en-US" dirty="0">
                <a:solidFill>
                  <a:srgbClr val="00B050"/>
                </a:solidFill>
              </a:rPr>
              <a:t>    delete [] </a:t>
            </a:r>
            <a:r>
              <a:rPr lang="en-US" dirty="0" err="1">
                <a:solidFill>
                  <a:srgbClr val="00B050"/>
                </a:solidFill>
              </a:rPr>
              <a:t>m_elements</a:t>
            </a:r>
            <a:r>
              <a:rPr lang="en-US" dirty="0">
                <a:solidFill>
                  <a:srgbClr val="00B050"/>
                </a:solidFill>
              </a:rPr>
              <a:t>;</a:t>
            </a:r>
          </a:p>
          <a:p>
            <a:pPr marL="0" indent="0">
              <a:buFont typeface="Arial" pitchFamily="34" charset="0"/>
              <a:buNone/>
            </a:pPr>
            <a:r>
              <a:rPr lang="en-US" dirty="0">
                <a:solidFill>
                  <a:srgbClr val="00B050"/>
                </a:solidFill>
              </a:rPr>
              <a:t>    </a:t>
            </a:r>
            <a:r>
              <a:rPr lang="en-US" dirty="0" err="1">
                <a:solidFill>
                  <a:srgbClr val="00B050"/>
                </a:solidFill>
              </a:rPr>
              <a:t>m_elements</a:t>
            </a:r>
            <a:r>
              <a:rPr lang="en-US" dirty="0">
                <a:solidFill>
                  <a:srgbClr val="00B050"/>
                </a:solidFill>
              </a:rPr>
              <a:t> = </a:t>
            </a:r>
            <a:r>
              <a:rPr lang="en-US" dirty="0" err="1">
                <a:solidFill>
                  <a:srgbClr val="00B050"/>
                </a:solidFill>
              </a:rPr>
              <a:t>newElements</a:t>
            </a:r>
            <a:r>
              <a:rPr lang="en-US" dirty="0">
                <a:solidFill>
                  <a:srgbClr val="00B050"/>
                </a:solidFill>
              </a:rPr>
              <a:t>;</a:t>
            </a:r>
          </a:p>
          <a:p>
            <a:pPr marL="0" indent="0">
              <a:buFont typeface="Arial" pitchFamily="34" charset="0"/>
              <a:buNone/>
            </a:pPr>
            <a:r>
              <a:rPr lang="en-US" dirty="0">
                <a:solidFill>
                  <a:srgbClr val="00B050"/>
                </a:solidFill>
              </a:rPr>
              <a:t>}</a:t>
            </a:r>
          </a:p>
          <a:p>
            <a:pPr marL="0" indent="0">
              <a:buFont typeface="Arial" pitchFamily="34" charset="0"/>
              <a:buNone/>
            </a:pPr>
            <a:endParaRPr lang="en-US" dirty="0">
              <a:solidFill>
                <a:srgbClr val="00B050"/>
              </a:solidFill>
            </a:endParaRPr>
          </a:p>
          <a:p>
            <a:pPr marL="0" indent="0">
              <a:buFont typeface="Arial" pitchFamily="34" charset="0"/>
              <a:buNone/>
            </a:pPr>
            <a:r>
              <a:rPr lang="en-US" dirty="0">
                <a:solidFill>
                  <a:srgbClr val="00B050"/>
                </a:solidFill>
              </a:rPr>
              <a:t>void List::</a:t>
            </a:r>
            <a:r>
              <a:rPr lang="en-US" dirty="0" err="1">
                <a:solidFill>
                  <a:srgbClr val="00B050"/>
                </a:solidFill>
              </a:rPr>
              <a:t>storeElement</a:t>
            </a:r>
            <a:r>
              <a:rPr lang="en-US" dirty="0">
                <a:solidFill>
                  <a:srgbClr val="00B050"/>
                </a:solidFill>
              </a:rPr>
              <a:t>(string element)</a:t>
            </a:r>
          </a:p>
          <a:p>
            <a:pPr marL="0" indent="0">
              <a:buFont typeface="Arial" pitchFamily="34" charset="0"/>
              <a:buNone/>
            </a:pPr>
            <a:r>
              <a:rPr lang="en-US" dirty="0">
                <a:solidFill>
                  <a:srgbClr val="00B050"/>
                </a:solidFill>
              </a:rPr>
              <a:t>{</a:t>
            </a:r>
          </a:p>
          <a:p>
            <a:pPr marL="0" indent="0">
              <a:buFont typeface="Arial" pitchFamily="34" charset="0"/>
              <a:buNone/>
            </a:pPr>
            <a:r>
              <a:rPr lang="en-US" dirty="0">
                <a:solidFill>
                  <a:srgbClr val="00B050"/>
                </a:solidFill>
              </a:rPr>
              <a:t>     </a:t>
            </a:r>
            <a:r>
              <a:rPr lang="en-US" dirty="0" err="1">
                <a:solidFill>
                  <a:srgbClr val="00B050"/>
                </a:solidFill>
              </a:rPr>
              <a:t>m_elements</a:t>
            </a:r>
            <a:r>
              <a:rPr lang="en-US" dirty="0">
                <a:solidFill>
                  <a:srgbClr val="00B050"/>
                </a:solidFill>
              </a:rPr>
              <a:t>[</a:t>
            </a:r>
            <a:r>
              <a:rPr lang="en-US" dirty="0" err="1">
                <a:solidFill>
                  <a:srgbClr val="00B050"/>
                </a:solidFill>
              </a:rPr>
              <a:t>m_size</a:t>
            </a:r>
            <a:r>
              <a:rPr lang="en-US" dirty="0">
                <a:solidFill>
                  <a:srgbClr val="00B050"/>
                </a:solidFill>
              </a:rPr>
              <a:t>++] = element;</a:t>
            </a:r>
          </a:p>
          <a:p>
            <a:pPr marL="0" indent="0">
              <a:buFont typeface="Arial" pitchFamily="34" charset="0"/>
              <a:buNone/>
            </a:pPr>
            <a:r>
              <a:rPr lang="en-US" dirty="0">
                <a:solidFill>
                  <a:srgbClr val="00B050"/>
                </a:solidFill>
              </a:rPr>
              <a:t>}</a:t>
            </a:r>
          </a:p>
          <a:p>
            <a:pPr marL="0" indent="0">
              <a:buFont typeface="Arial" pitchFamily="34" charset="0"/>
              <a:buNone/>
            </a:pPr>
            <a:endParaRPr lang="en-US" dirty="0"/>
          </a:p>
        </p:txBody>
      </p:sp>
    </p:spTree>
    <p:extLst>
      <p:ext uri="{BB962C8B-B14F-4D97-AF65-F5344CB8AC3E}">
        <p14:creationId xmlns:p14="http://schemas.microsoft.com/office/powerpoint/2010/main" val="300128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a:bodyPr>
          <a:lstStyle/>
          <a:p>
            <a:r>
              <a:rPr lang="en-US" dirty="0">
                <a:solidFill>
                  <a:srgbClr val="00B050"/>
                </a:solidFill>
              </a:rPr>
              <a:t>Rename Method</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352801"/>
            <a:ext cx="6400801"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00800" y="457200"/>
            <a:ext cx="2514600" cy="381000"/>
          </a:xfrm>
          <a:prstGeom prst="rect">
            <a:avLst/>
          </a:prstGeom>
          <a:noFill/>
        </p:spPr>
        <p:txBody>
          <a:bodyPr wrap="square" rtlCol="0">
            <a:spAutoFit/>
          </a:bodyPr>
          <a:lstStyle/>
          <a:p>
            <a:r>
              <a:rPr lang="en-US" dirty="0"/>
              <a:t>Remedy of Comments</a:t>
            </a:r>
          </a:p>
        </p:txBody>
      </p:sp>
    </p:spTree>
    <p:extLst>
      <p:ext uri="{BB962C8B-B14F-4D97-AF65-F5344CB8AC3E}">
        <p14:creationId xmlns:p14="http://schemas.microsoft.com/office/powerpoint/2010/main" val="300529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dirty="0">
                <a:solidFill>
                  <a:srgbClr val="00B050"/>
                </a:solidFill>
              </a:rPr>
              <a:t>Extract Method</a:t>
            </a:r>
          </a:p>
        </p:txBody>
      </p:sp>
      <p:sp>
        <p:nvSpPr>
          <p:cNvPr id="3" name="Content Placeholder 2"/>
          <p:cNvSpPr>
            <a:spLocks noGrp="1"/>
          </p:cNvSpPr>
          <p:nvPr>
            <p:ph idx="1"/>
          </p:nvPr>
        </p:nvSpPr>
        <p:spPr>
          <a:xfrm>
            <a:off x="1676400" y="1524000"/>
            <a:ext cx="5943600" cy="1524000"/>
          </a:xfrm>
          <a:ln>
            <a:solidFill>
              <a:schemeClr val="accent1">
                <a:shade val="50000"/>
              </a:schemeClr>
            </a:solidFill>
          </a:ln>
        </p:spPr>
        <p:txBody>
          <a:bodyPr>
            <a:normAutofit fontScale="47500" lnSpcReduction="20000"/>
          </a:bodyPr>
          <a:lstStyle/>
          <a:p>
            <a:pPr marL="0" indent="0">
              <a:buNone/>
            </a:pPr>
            <a:r>
              <a:rPr lang="en-US" dirty="0"/>
              <a:t>void </a:t>
            </a:r>
            <a:r>
              <a:rPr lang="en-US" dirty="0" err="1"/>
              <a:t>PrintOwning</a:t>
            </a:r>
            <a:r>
              <a:rPr lang="en-US" dirty="0"/>
              <a:t>(double amount){</a:t>
            </a:r>
          </a:p>
          <a:p>
            <a:pPr marL="0" indent="0">
              <a:buNone/>
            </a:pPr>
            <a:r>
              <a:rPr lang="en-US" dirty="0"/>
              <a:t>    </a:t>
            </a:r>
            <a:r>
              <a:rPr lang="en-US" dirty="0" err="1"/>
              <a:t>PrintBanner</a:t>
            </a:r>
            <a:r>
              <a:rPr lang="en-US" dirty="0"/>
              <a:t>();</a:t>
            </a:r>
          </a:p>
          <a:p>
            <a:pPr marL="0" indent="0">
              <a:buNone/>
            </a:pPr>
            <a:r>
              <a:rPr lang="en-US" dirty="0"/>
              <a:t>    / / print details</a:t>
            </a:r>
          </a:p>
          <a:p>
            <a:pPr marL="0" indent="0">
              <a:buNone/>
            </a:pPr>
            <a:r>
              <a:rPr lang="en-US" dirty="0"/>
              <a:t>    </a:t>
            </a:r>
            <a:r>
              <a:rPr lang="en-US" dirty="0" err="1"/>
              <a:t>System.Console.Out.WriteLine</a:t>
            </a:r>
            <a:r>
              <a:rPr lang="en-US" dirty="0"/>
              <a:t>(“name: “+ name);</a:t>
            </a:r>
          </a:p>
          <a:p>
            <a:pPr marL="0" indent="0">
              <a:buNone/>
            </a:pPr>
            <a:r>
              <a:rPr lang="en-US" dirty="0"/>
              <a:t>    </a:t>
            </a:r>
            <a:r>
              <a:rPr lang="en-US" dirty="0" err="1"/>
              <a:t>System.Console.Out.WriteLine</a:t>
            </a:r>
            <a:r>
              <a:rPr lang="en-US" dirty="0"/>
              <a:t>(“amount: “+ amount);</a:t>
            </a:r>
          </a:p>
          <a:p>
            <a:pPr marL="0" indent="0">
              <a:buNone/>
            </a:pPr>
            <a:r>
              <a:rPr lang="en-US" dirty="0"/>
              <a:t>}</a:t>
            </a:r>
          </a:p>
          <a:p>
            <a:pPr marL="0" indent="0">
              <a:buNone/>
            </a:pPr>
            <a:endParaRPr lang="en-US" dirty="0"/>
          </a:p>
        </p:txBody>
      </p:sp>
      <p:sp>
        <p:nvSpPr>
          <p:cNvPr id="4" name="TextBox 3"/>
          <p:cNvSpPr txBox="1"/>
          <p:nvPr/>
        </p:nvSpPr>
        <p:spPr>
          <a:xfrm>
            <a:off x="6248400" y="457200"/>
            <a:ext cx="2514600" cy="381000"/>
          </a:xfrm>
          <a:prstGeom prst="rect">
            <a:avLst/>
          </a:prstGeom>
          <a:noFill/>
        </p:spPr>
        <p:txBody>
          <a:bodyPr wrap="square" rtlCol="0">
            <a:spAutoFit/>
          </a:bodyPr>
          <a:lstStyle/>
          <a:p>
            <a:r>
              <a:rPr lang="en-US" dirty="0"/>
              <a:t>Remedy of Comments</a:t>
            </a:r>
          </a:p>
        </p:txBody>
      </p:sp>
      <p:sp>
        <p:nvSpPr>
          <p:cNvPr id="5" name="Content Placeholder 2"/>
          <p:cNvSpPr txBox="1">
            <a:spLocks/>
          </p:cNvSpPr>
          <p:nvPr/>
        </p:nvSpPr>
        <p:spPr>
          <a:xfrm>
            <a:off x="1676400" y="3352800"/>
            <a:ext cx="5943600" cy="2819400"/>
          </a:xfrm>
          <a:prstGeom prst="rect">
            <a:avLst/>
          </a:prstGeom>
          <a:ln>
            <a:solidFill>
              <a:schemeClr val="accent1">
                <a:shade val="50000"/>
              </a:schemeClr>
            </a:solidFill>
          </a:ln>
        </p:spPr>
        <p:txBody>
          <a:bodyPr vert="horz" lIns="91440" tIns="45720" rIns="91440" bIns="45720" rtlCol="0">
            <a:normAutofit fontScale="62500" lnSpcReduction="2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void </a:t>
            </a:r>
            <a:r>
              <a:rPr kumimoji="0" lang="en-US" sz="3200" b="0" i="0" u="none" strike="noStrike" kern="1200" cap="none" spc="0" normalizeH="0" baseline="0" noProof="0" dirty="0" err="1">
                <a:ln>
                  <a:noFill/>
                </a:ln>
                <a:solidFill>
                  <a:srgbClr val="00B050"/>
                </a:solidFill>
                <a:effectLst/>
                <a:uLnTx/>
                <a:uFillTx/>
                <a:latin typeface="+mn-lt"/>
                <a:ea typeface="+mn-ea"/>
                <a:cs typeface="+mn-cs"/>
              </a:rPr>
              <a:t>PrintOwning</a:t>
            </a:r>
            <a:r>
              <a:rPr kumimoji="0" lang="en-US" sz="3200" b="0" i="0" u="none" strike="noStrike" kern="1200" cap="none" spc="0" normalizeH="0" baseline="0" noProof="0" dirty="0">
                <a:ln>
                  <a:noFill/>
                </a:ln>
                <a:solidFill>
                  <a:srgbClr val="00B050"/>
                </a:solidFill>
                <a:effectLst/>
                <a:uLnTx/>
                <a:uFillTx/>
                <a:latin typeface="+mn-lt"/>
                <a:ea typeface="+mn-ea"/>
                <a:cs typeface="+mn-cs"/>
              </a:rPr>
              <a:t>(double amount){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    </a:t>
            </a:r>
            <a:r>
              <a:rPr kumimoji="0" lang="en-US" sz="3200" b="0" i="0" u="none" strike="noStrike" kern="1200" cap="none" spc="0" normalizeH="0" baseline="0" noProof="0" dirty="0" err="1">
                <a:ln>
                  <a:noFill/>
                </a:ln>
                <a:solidFill>
                  <a:srgbClr val="00B050"/>
                </a:solidFill>
                <a:effectLst/>
                <a:uLnTx/>
                <a:uFillTx/>
                <a:latin typeface="+mn-lt"/>
                <a:ea typeface="+mn-ea"/>
                <a:cs typeface="+mn-cs"/>
              </a:rPr>
              <a:t>PrintBanner</a:t>
            </a:r>
            <a:r>
              <a:rPr kumimoji="0" lang="en-US" sz="3200" b="0" i="0" u="none" strike="noStrike" kern="1200" cap="none" spc="0" normalizeH="0" baseline="0" noProof="0" dirty="0">
                <a:ln>
                  <a:noFill/>
                </a:ln>
                <a:solidFill>
                  <a:srgbClr val="00B050"/>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    </a:t>
            </a:r>
            <a:r>
              <a:rPr kumimoji="0" lang="en-US" sz="3200" b="0" i="0" u="none" strike="noStrike" kern="1200" cap="none" spc="0" normalizeH="0" baseline="0" noProof="0" dirty="0" err="1">
                <a:ln>
                  <a:noFill/>
                </a:ln>
                <a:solidFill>
                  <a:srgbClr val="00B050"/>
                </a:solidFill>
                <a:effectLst/>
                <a:uLnTx/>
                <a:uFillTx/>
                <a:latin typeface="+mn-lt"/>
                <a:ea typeface="+mn-ea"/>
                <a:cs typeface="+mn-cs"/>
              </a:rPr>
              <a:t>PrintDetails</a:t>
            </a:r>
            <a:r>
              <a:rPr kumimoji="0" lang="en-US" sz="3200" b="0" i="0" u="none" strike="noStrike" kern="1200" cap="none" spc="0" normalizeH="0" baseline="0" noProof="0" dirty="0">
                <a:ln>
                  <a:noFill/>
                </a:ln>
                <a:solidFill>
                  <a:srgbClr val="00B050"/>
                </a:solidFill>
                <a:effectLst/>
                <a:uLnTx/>
                <a:uFillTx/>
                <a:latin typeface="+mn-lt"/>
                <a:ea typeface="+mn-ea"/>
                <a:cs typeface="+mn-cs"/>
              </a:rPr>
              <a:t>(amount);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B050"/>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void </a:t>
            </a:r>
            <a:r>
              <a:rPr kumimoji="0" lang="en-US" sz="3200" b="0" i="0" u="none" strike="noStrike" kern="1200" cap="none" spc="0" normalizeH="0" baseline="0" noProof="0" dirty="0" err="1">
                <a:ln>
                  <a:noFill/>
                </a:ln>
                <a:solidFill>
                  <a:srgbClr val="00B050"/>
                </a:solidFill>
                <a:effectLst/>
                <a:uLnTx/>
                <a:uFillTx/>
                <a:latin typeface="+mn-lt"/>
                <a:ea typeface="+mn-ea"/>
                <a:cs typeface="+mn-cs"/>
              </a:rPr>
              <a:t>PrintDetails</a:t>
            </a:r>
            <a:r>
              <a:rPr kumimoji="0" lang="en-US" sz="3200" b="0" i="0" u="none" strike="noStrike" kern="1200" cap="none" spc="0" normalizeH="0" baseline="0" noProof="0" dirty="0">
                <a:ln>
                  <a:noFill/>
                </a:ln>
                <a:solidFill>
                  <a:srgbClr val="00B050"/>
                </a:solidFill>
                <a:effectLst/>
                <a:uLnTx/>
                <a:uFillTx/>
                <a:latin typeface="+mn-lt"/>
                <a:ea typeface="+mn-ea"/>
                <a:cs typeface="+mn-cs"/>
              </a:rPr>
              <a:t>(double amount){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   </a:t>
            </a:r>
            <a:r>
              <a:rPr kumimoji="0" lang="en-US" sz="3200" b="0" i="0" u="none" strike="noStrike" kern="1200" cap="none" spc="0" normalizeH="0" baseline="0" noProof="0" dirty="0" err="1">
                <a:ln>
                  <a:noFill/>
                </a:ln>
                <a:solidFill>
                  <a:srgbClr val="00B050"/>
                </a:solidFill>
                <a:effectLst/>
                <a:uLnTx/>
                <a:uFillTx/>
                <a:latin typeface="+mn-lt"/>
                <a:ea typeface="+mn-ea"/>
                <a:cs typeface="+mn-cs"/>
              </a:rPr>
              <a:t>System.Console.Out.WriteLine</a:t>
            </a:r>
            <a:r>
              <a:rPr kumimoji="0" lang="en-US" sz="3200" b="0" i="0" u="none" strike="noStrike" kern="1200" cap="none" spc="0" normalizeH="0" baseline="0" noProof="0" dirty="0">
                <a:ln>
                  <a:noFill/>
                </a:ln>
                <a:solidFill>
                  <a:srgbClr val="00B050"/>
                </a:solidFill>
                <a:effectLst/>
                <a:uLnTx/>
                <a:uFillTx/>
                <a:latin typeface="+mn-lt"/>
                <a:ea typeface="+mn-ea"/>
                <a:cs typeface="+mn-cs"/>
              </a:rPr>
              <a:t>(“name: “+ name);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   </a:t>
            </a:r>
            <a:r>
              <a:rPr kumimoji="0" lang="en-US" sz="3200" b="0" i="0" u="none" strike="noStrike" kern="1200" cap="none" spc="0" normalizeH="0" baseline="0" noProof="0" dirty="0" err="1">
                <a:ln>
                  <a:noFill/>
                </a:ln>
                <a:solidFill>
                  <a:srgbClr val="00B050"/>
                </a:solidFill>
                <a:effectLst/>
                <a:uLnTx/>
                <a:uFillTx/>
                <a:latin typeface="+mn-lt"/>
                <a:ea typeface="+mn-ea"/>
                <a:cs typeface="+mn-cs"/>
              </a:rPr>
              <a:t>System.Console.Out.WriteLine</a:t>
            </a:r>
            <a:r>
              <a:rPr kumimoji="0" lang="en-US" sz="3200" b="0" i="0" u="none" strike="noStrike" kern="1200" cap="none" spc="0" normalizeH="0" baseline="0" noProof="0" dirty="0">
                <a:ln>
                  <a:noFill/>
                </a:ln>
                <a:solidFill>
                  <a:srgbClr val="00B050"/>
                </a:solidFill>
                <a:effectLst/>
                <a:uLnTx/>
                <a:uFillTx/>
                <a:latin typeface="+mn-lt"/>
                <a:ea typeface="+mn-ea"/>
                <a:cs typeface="+mn-cs"/>
              </a:rPr>
              <a:t>(“amount: “+ amount);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00B050"/>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7883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1BD2-8B6C-484A-82CA-E817C7BCE48B}"/>
              </a:ext>
            </a:extLst>
          </p:cNvPr>
          <p:cNvSpPr>
            <a:spLocks noGrp="1"/>
          </p:cNvSpPr>
          <p:nvPr>
            <p:ph type="title"/>
          </p:nvPr>
        </p:nvSpPr>
        <p:spPr/>
        <p:txBody>
          <a:bodyPr>
            <a:normAutofit/>
          </a:bodyPr>
          <a:lstStyle/>
          <a:p>
            <a:r>
              <a:rPr lang="en-GB" sz="6000" b="1" dirty="0"/>
              <a:t>Clean code?</a:t>
            </a:r>
            <a:endParaRPr lang="en-GB" sz="6000" dirty="0"/>
          </a:p>
        </p:txBody>
      </p:sp>
      <p:sp>
        <p:nvSpPr>
          <p:cNvPr id="3" name="Content Placeholder 2">
            <a:extLst>
              <a:ext uri="{FF2B5EF4-FFF2-40B4-BE49-F238E27FC236}">
                <a16:creationId xmlns:a16="http://schemas.microsoft.com/office/drawing/2014/main" id="{1D99D25F-8C9F-4C9A-B654-478EA4051BEC}"/>
              </a:ext>
            </a:extLst>
          </p:cNvPr>
          <p:cNvSpPr>
            <a:spLocks noGrp="1"/>
          </p:cNvSpPr>
          <p:nvPr>
            <p:ph idx="1"/>
          </p:nvPr>
        </p:nvSpPr>
        <p:spPr/>
        <p:txBody>
          <a:bodyPr>
            <a:normAutofit/>
          </a:bodyPr>
          <a:lstStyle/>
          <a:p>
            <a:r>
              <a:rPr lang="en-US" i="1" dirty="0"/>
              <a:t>“Any fool can write code that a computer can understand. Good programmers write code that humans can understand”</a:t>
            </a:r>
          </a:p>
          <a:p>
            <a:pPr marL="0" indent="0">
              <a:buNone/>
            </a:pPr>
            <a:r>
              <a:rPr lang="en-US" dirty="0"/>
              <a:t>   — Martin Fowler</a:t>
            </a:r>
          </a:p>
          <a:p>
            <a:pPr marL="0" indent="0">
              <a:buNone/>
            </a:pPr>
            <a:endParaRPr lang="en-US" dirty="0"/>
          </a:p>
          <a:p>
            <a:r>
              <a:rPr lang="en-US" i="1" dirty="0"/>
              <a:t>“Programming is the art of telling another human what one wants the computer to do”</a:t>
            </a:r>
            <a:br>
              <a:rPr lang="en-US" dirty="0"/>
            </a:br>
            <a:r>
              <a:rPr lang="en-US" dirty="0"/>
              <a:t>— Donald Knuth</a:t>
            </a:r>
            <a:endParaRPr lang="en-GB" dirty="0"/>
          </a:p>
        </p:txBody>
      </p:sp>
    </p:spTree>
    <p:extLst>
      <p:ext uri="{BB962C8B-B14F-4D97-AF65-F5344CB8AC3E}">
        <p14:creationId xmlns:p14="http://schemas.microsoft.com/office/powerpoint/2010/main" val="3331079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Lazy Class</a:t>
            </a:r>
          </a:p>
        </p:txBody>
      </p:sp>
      <p:sp>
        <p:nvSpPr>
          <p:cNvPr id="3" name="Content Placeholder 2"/>
          <p:cNvSpPr>
            <a:spLocks noGrp="1"/>
          </p:cNvSpPr>
          <p:nvPr>
            <p:ph idx="1"/>
          </p:nvPr>
        </p:nvSpPr>
        <p:spPr>
          <a:xfrm>
            <a:off x="457200" y="1600201"/>
            <a:ext cx="8229600" cy="3962400"/>
          </a:xfrm>
        </p:spPr>
        <p:txBody>
          <a:bodyPr>
            <a:normAutofit lnSpcReduction="10000"/>
          </a:bodyPr>
          <a:lstStyle/>
          <a:p>
            <a:r>
              <a:rPr lang="en-US" dirty="0"/>
              <a:t>A class that isn't doing enough to carry its weight. We let the class die with dignity</a:t>
            </a:r>
          </a:p>
          <a:p>
            <a:endParaRPr lang="en-US" dirty="0">
              <a:solidFill>
                <a:srgbClr val="00B050"/>
              </a:solidFill>
            </a:endParaRPr>
          </a:p>
          <a:p>
            <a:endParaRPr lang="en-US" dirty="0">
              <a:solidFill>
                <a:srgbClr val="00B050"/>
              </a:solidFill>
            </a:endParaRPr>
          </a:p>
          <a:p>
            <a:endParaRPr lang="en-US" dirty="0">
              <a:solidFill>
                <a:srgbClr val="00B050"/>
              </a:solidFill>
            </a:endParaRPr>
          </a:p>
          <a:p>
            <a:pPr>
              <a:buNone/>
            </a:pPr>
            <a:r>
              <a:rPr lang="en-US" dirty="0">
                <a:solidFill>
                  <a:srgbClr val="00B050"/>
                </a:solidFill>
              </a:rPr>
              <a:t>	Remedies</a:t>
            </a:r>
          </a:p>
          <a:p>
            <a:pPr lvl="1">
              <a:buFont typeface="Wingdings" pitchFamily="2" charset="2"/>
              <a:buChar char="q"/>
            </a:pPr>
            <a:r>
              <a:rPr lang="en-US" sz="2400" dirty="0">
                <a:solidFill>
                  <a:srgbClr val="00B050"/>
                </a:solidFill>
              </a:rPr>
              <a:t>Inline Class</a:t>
            </a:r>
          </a:p>
          <a:p>
            <a:pPr lvl="1">
              <a:buFont typeface="Wingdings" pitchFamily="2" charset="2"/>
              <a:buChar char="q"/>
            </a:pPr>
            <a:r>
              <a:rPr lang="en-US" sz="2400" dirty="0">
                <a:solidFill>
                  <a:srgbClr val="00B050"/>
                </a:solidFill>
              </a:rPr>
              <a:t>Collapse Hierarchy</a:t>
            </a:r>
          </a:p>
        </p:txBody>
      </p:sp>
    </p:spTree>
    <p:extLst>
      <p:ext uri="{BB962C8B-B14F-4D97-AF65-F5344CB8AC3E}">
        <p14:creationId xmlns:p14="http://schemas.microsoft.com/office/powerpoint/2010/main" val="264191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Lazy Class (Cont’d)</a:t>
            </a:r>
          </a:p>
        </p:txBody>
      </p:sp>
      <p:sp>
        <p:nvSpPr>
          <p:cNvPr id="3" name="Content Placeholder 2"/>
          <p:cNvSpPr>
            <a:spLocks noGrp="1"/>
          </p:cNvSpPr>
          <p:nvPr>
            <p:ph idx="1"/>
          </p:nvPr>
        </p:nvSpPr>
        <p:spPr>
          <a:xfrm>
            <a:off x="1905000" y="1447800"/>
            <a:ext cx="5410200" cy="4525963"/>
          </a:xfrm>
          <a:ln>
            <a:solidFill>
              <a:schemeClr val="accent1">
                <a:shade val="50000"/>
              </a:schemeClr>
            </a:solidFill>
          </a:ln>
        </p:spPr>
        <p:txBody>
          <a:bodyPr>
            <a:normAutofit fontScale="77500" lnSpcReduction="20000"/>
          </a:bodyPr>
          <a:lstStyle/>
          <a:p>
            <a:pPr marL="0" indent="0">
              <a:buNone/>
            </a:pPr>
            <a:r>
              <a:rPr lang="en-US" b="1" dirty="0"/>
              <a:t>public class </a:t>
            </a:r>
            <a:r>
              <a:rPr lang="en-US" dirty="0"/>
              <a:t>Letter {</a:t>
            </a:r>
          </a:p>
          <a:p>
            <a:pPr marL="0" indent="0">
              <a:buNone/>
            </a:pPr>
            <a:r>
              <a:rPr lang="en-US" b="1" dirty="0"/>
              <a:t>	private final </a:t>
            </a:r>
            <a:r>
              <a:rPr lang="en-US" dirty="0"/>
              <a:t>String content;</a:t>
            </a:r>
          </a:p>
          <a:p>
            <a:pPr marL="0" indent="0">
              <a:buNone/>
            </a:pPr>
            <a:endParaRPr lang="en-US" b="1" dirty="0"/>
          </a:p>
          <a:p>
            <a:pPr marL="0" indent="0">
              <a:buNone/>
            </a:pPr>
            <a:r>
              <a:rPr lang="en-US" b="1" dirty="0"/>
              <a:t>	public </a:t>
            </a:r>
            <a:r>
              <a:rPr lang="en-US" dirty="0"/>
              <a:t>Letter(String content) {</a:t>
            </a:r>
          </a:p>
          <a:p>
            <a:pPr marL="0" indent="0">
              <a:buNone/>
            </a:pPr>
            <a:r>
              <a:rPr lang="en-US" b="1" dirty="0"/>
              <a:t>		</a:t>
            </a:r>
            <a:r>
              <a:rPr lang="en-US" b="1" dirty="0" err="1"/>
              <a:t>this</a:t>
            </a:r>
            <a:r>
              <a:rPr lang="en-US" dirty="0" err="1"/>
              <a:t>.content</a:t>
            </a:r>
            <a:r>
              <a:rPr lang="en-US" dirty="0"/>
              <a:t> = content;</a:t>
            </a:r>
          </a:p>
          <a:p>
            <a:pPr marL="0" indent="0">
              <a:buNone/>
            </a:pPr>
            <a:r>
              <a:rPr lang="en-US" dirty="0"/>
              <a:t>	}</a:t>
            </a:r>
          </a:p>
          <a:p>
            <a:pPr marL="0" indent="0">
              <a:buNone/>
            </a:pPr>
            <a:endParaRPr lang="en-US" dirty="0"/>
          </a:p>
          <a:p>
            <a:pPr marL="0" indent="0">
              <a:buNone/>
            </a:pPr>
            <a:r>
              <a:rPr lang="en-US" b="1" dirty="0"/>
              <a:t>	public </a:t>
            </a:r>
            <a:r>
              <a:rPr lang="en-US" dirty="0"/>
              <a:t>String </a:t>
            </a:r>
            <a:r>
              <a:rPr lang="en-US" dirty="0" err="1"/>
              <a:t>getContent</a:t>
            </a:r>
            <a:r>
              <a:rPr lang="en-US" dirty="0"/>
              <a:t>() {</a:t>
            </a:r>
          </a:p>
          <a:p>
            <a:pPr marL="0" indent="0">
              <a:buNone/>
            </a:pPr>
            <a:r>
              <a:rPr lang="en-US" b="1" dirty="0"/>
              <a:t>	return </a:t>
            </a:r>
            <a:r>
              <a:rPr lang="en-US" dirty="0"/>
              <a:t>content;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792080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Inline Class</a:t>
            </a: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43200"/>
            <a:ext cx="7772759"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248400" y="304800"/>
            <a:ext cx="2514600" cy="381000"/>
          </a:xfrm>
          <a:prstGeom prst="rect">
            <a:avLst/>
          </a:prstGeom>
          <a:noFill/>
        </p:spPr>
        <p:txBody>
          <a:bodyPr wrap="square" rtlCol="0">
            <a:spAutoFit/>
          </a:bodyPr>
          <a:lstStyle/>
          <a:p>
            <a:r>
              <a:rPr lang="en-US" dirty="0"/>
              <a:t>Remedy of Lazy Class</a:t>
            </a:r>
          </a:p>
        </p:txBody>
      </p:sp>
    </p:spTree>
    <p:extLst>
      <p:ext uri="{BB962C8B-B14F-4D97-AF65-F5344CB8AC3E}">
        <p14:creationId xmlns:p14="http://schemas.microsoft.com/office/powerpoint/2010/main" val="2418350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ormAutofit/>
          </a:bodyPr>
          <a:lstStyle/>
          <a:p>
            <a:r>
              <a:rPr lang="en-US" dirty="0">
                <a:solidFill>
                  <a:srgbClr val="00B050"/>
                </a:solidFill>
              </a:rPr>
              <a:t>Collapse Hierarchy</a:t>
            </a: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2121911"/>
            <a:ext cx="5730700" cy="31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248400" y="304800"/>
            <a:ext cx="2514600" cy="381000"/>
          </a:xfrm>
          <a:prstGeom prst="rect">
            <a:avLst/>
          </a:prstGeom>
          <a:noFill/>
        </p:spPr>
        <p:txBody>
          <a:bodyPr wrap="square" rtlCol="0">
            <a:spAutoFit/>
          </a:bodyPr>
          <a:lstStyle/>
          <a:p>
            <a:r>
              <a:rPr lang="en-US" dirty="0"/>
              <a:t>Remedy of Lazy Class</a:t>
            </a:r>
          </a:p>
        </p:txBody>
      </p:sp>
    </p:spTree>
    <p:extLst>
      <p:ext uri="{BB962C8B-B14F-4D97-AF65-F5344CB8AC3E}">
        <p14:creationId xmlns:p14="http://schemas.microsoft.com/office/powerpoint/2010/main" val="976528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Speculative Generality</a:t>
            </a:r>
          </a:p>
        </p:txBody>
      </p:sp>
      <p:sp>
        <p:nvSpPr>
          <p:cNvPr id="3" name="Content Placeholder 2"/>
          <p:cNvSpPr>
            <a:spLocks noGrp="1"/>
          </p:cNvSpPr>
          <p:nvPr>
            <p:ph idx="1"/>
          </p:nvPr>
        </p:nvSpPr>
        <p:spPr/>
        <p:txBody>
          <a:bodyPr>
            <a:normAutofit fontScale="77500" lnSpcReduction="20000"/>
          </a:bodyPr>
          <a:lstStyle/>
          <a:p>
            <a:r>
              <a:rPr lang="en-US" dirty="0"/>
              <a:t>You get this smell when people say "</a:t>
            </a:r>
            <a:r>
              <a:rPr lang="en-US" dirty="0">
                <a:solidFill>
                  <a:srgbClr val="FF0000"/>
                </a:solidFill>
              </a:rPr>
              <a:t>Oh, I think we will need the ability to do that someday</a:t>
            </a:r>
            <a:r>
              <a:rPr lang="en-US" dirty="0"/>
              <a:t>" and thus want all sorts of hooks and special cases to handle things that aren't required.</a:t>
            </a:r>
          </a:p>
          <a:p>
            <a:r>
              <a:rPr lang="en-US" dirty="0"/>
              <a:t>This odor exists when you have generic or abstract code that isn’t actually needed today. Such code often exists to support future behavior, which may or may not be necessary in the future.</a:t>
            </a:r>
          </a:p>
          <a:p>
            <a:pPr>
              <a:buNone/>
            </a:pPr>
            <a:r>
              <a:rPr lang="en-US" dirty="0">
                <a:solidFill>
                  <a:srgbClr val="00B050"/>
                </a:solidFill>
              </a:rPr>
              <a:t>Remedy</a:t>
            </a:r>
          </a:p>
          <a:p>
            <a:pPr lvl="1">
              <a:buFont typeface="Wingdings" pitchFamily="2" charset="2"/>
              <a:buChar char="q"/>
            </a:pPr>
            <a:r>
              <a:rPr lang="en-US" dirty="0">
                <a:solidFill>
                  <a:srgbClr val="00B050"/>
                </a:solidFill>
              </a:rPr>
              <a:t>Collapse Hierarchy</a:t>
            </a:r>
          </a:p>
          <a:p>
            <a:pPr lvl="1">
              <a:buFont typeface="Wingdings" pitchFamily="2" charset="2"/>
              <a:buChar char="q"/>
            </a:pPr>
            <a:r>
              <a:rPr lang="en-US" dirty="0">
                <a:solidFill>
                  <a:srgbClr val="00B050"/>
                </a:solidFill>
              </a:rPr>
              <a:t>Inline Class</a:t>
            </a:r>
          </a:p>
          <a:p>
            <a:pPr lvl="1">
              <a:buFont typeface="Wingdings" pitchFamily="2" charset="2"/>
              <a:buChar char="q"/>
            </a:pPr>
            <a:r>
              <a:rPr lang="en-US" dirty="0">
                <a:solidFill>
                  <a:srgbClr val="00B050"/>
                </a:solidFill>
              </a:rPr>
              <a:t>Remove Parameter</a:t>
            </a:r>
          </a:p>
          <a:p>
            <a:pPr lvl="1">
              <a:buFont typeface="Wingdings" pitchFamily="2" charset="2"/>
              <a:buChar char="q"/>
            </a:pPr>
            <a:r>
              <a:rPr lang="en-US" dirty="0">
                <a:solidFill>
                  <a:srgbClr val="00B050"/>
                </a:solidFill>
              </a:rPr>
              <a:t>Rename Method</a:t>
            </a:r>
          </a:p>
          <a:p>
            <a:pPr marL="0" indent="0">
              <a:buNone/>
            </a:pPr>
            <a:endParaRPr lang="en-US" dirty="0"/>
          </a:p>
        </p:txBody>
      </p:sp>
    </p:spTree>
    <p:extLst>
      <p:ext uri="{BB962C8B-B14F-4D97-AF65-F5344CB8AC3E}">
        <p14:creationId xmlns:p14="http://schemas.microsoft.com/office/powerpoint/2010/main" val="1797708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229600" cy="944562"/>
          </a:xfrm>
        </p:spPr>
        <p:txBody>
          <a:bodyPr>
            <a:normAutofit/>
          </a:bodyPr>
          <a:lstStyle/>
          <a:p>
            <a:r>
              <a:rPr lang="en-US" dirty="0">
                <a:solidFill>
                  <a:srgbClr val="FF0000"/>
                </a:solidFill>
              </a:rPr>
              <a:t>Speculative Generality (Cont’d)</a:t>
            </a:r>
          </a:p>
        </p:txBody>
      </p:sp>
      <p:sp>
        <p:nvSpPr>
          <p:cNvPr id="3" name="Content Placeholder 2"/>
          <p:cNvSpPr>
            <a:spLocks noGrp="1"/>
          </p:cNvSpPr>
          <p:nvPr>
            <p:ph idx="1"/>
          </p:nvPr>
        </p:nvSpPr>
        <p:spPr>
          <a:xfrm>
            <a:off x="1447800" y="1295400"/>
            <a:ext cx="6324600" cy="5105400"/>
          </a:xfrm>
          <a:ln>
            <a:solidFill>
              <a:schemeClr val="accent1">
                <a:shade val="50000"/>
              </a:schemeClr>
            </a:solidFill>
          </a:ln>
        </p:spPr>
        <p:txBody>
          <a:bodyPr>
            <a:noAutofit/>
          </a:bodyPr>
          <a:lstStyle/>
          <a:p>
            <a:pPr marL="0" indent="0">
              <a:buNone/>
            </a:pPr>
            <a:r>
              <a:rPr lang="en-US" sz="1200" b="1" dirty="0"/>
              <a:t>public class </a:t>
            </a:r>
            <a:r>
              <a:rPr lang="en-US" sz="1200" dirty="0"/>
              <a:t>Customer {</a:t>
            </a:r>
          </a:p>
          <a:p>
            <a:pPr marL="400050" lvl="1" indent="0">
              <a:buNone/>
            </a:pPr>
            <a:r>
              <a:rPr lang="en-US" sz="1200" b="1" dirty="0"/>
              <a:t>private </a:t>
            </a:r>
            <a:r>
              <a:rPr lang="en-US" sz="1200" dirty="0"/>
              <a:t>String name;</a:t>
            </a:r>
          </a:p>
          <a:p>
            <a:pPr marL="400050" lvl="1" indent="0">
              <a:buNone/>
            </a:pPr>
            <a:r>
              <a:rPr lang="en-US" sz="1200" b="1" dirty="0">
                <a:solidFill>
                  <a:srgbClr val="FF0000"/>
                </a:solidFill>
              </a:rPr>
              <a:t>private </a:t>
            </a:r>
            <a:r>
              <a:rPr lang="en-US" sz="1200" dirty="0">
                <a:solidFill>
                  <a:srgbClr val="FF0000"/>
                </a:solidFill>
              </a:rPr>
              <a:t>String address;</a:t>
            </a:r>
          </a:p>
          <a:p>
            <a:pPr marL="400050" lvl="1" indent="0">
              <a:buNone/>
            </a:pPr>
            <a:r>
              <a:rPr lang="en-US" sz="1200" b="1" dirty="0">
                <a:solidFill>
                  <a:srgbClr val="FF0000"/>
                </a:solidFill>
              </a:rPr>
              <a:t>private </a:t>
            </a:r>
            <a:r>
              <a:rPr lang="en-US" sz="1200" dirty="0">
                <a:solidFill>
                  <a:srgbClr val="FF0000"/>
                </a:solidFill>
              </a:rPr>
              <a:t>String salutation;</a:t>
            </a:r>
          </a:p>
          <a:p>
            <a:pPr marL="400050" lvl="1" indent="0">
              <a:buNone/>
            </a:pPr>
            <a:r>
              <a:rPr lang="en-US" sz="1200" b="1" dirty="0">
                <a:solidFill>
                  <a:srgbClr val="FF0000"/>
                </a:solidFill>
              </a:rPr>
              <a:t>private </a:t>
            </a:r>
            <a:r>
              <a:rPr lang="en-US" sz="1200" dirty="0">
                <a:solidFill>
                  <a:srgbClr val="FF0000"/>
                </a:solidFill>
              </a:rPr>
              <a:t>String </a:t>
            </a:r>
            <a:r>
              <a:rPr lang="en-US" sz="1200" dirty="0" err="1">
                <a:solidFill>
                  <a:srgbClr val="FF0000"/>
                </a:solidFill>
              </a:rPr>
              <a:t>otherDetails</a:t>
            </a:r>
            <a:r>
              <a:rPr lang="en-US" sz="1200" dirty="0">
                <a:solidFill>
                  <a:srgbClr val="FF0000"/>
                </a:solidFill>
              </a:rPr>
              <a:t>;</a:t>
            </a:r>
          </a:p>
          <a:p>
            <a:pPr marL="400050" lvl="1" indent="0">
              <a:buNone/>
            </a:pPr>
            <a:r>
              <a:rPr lang="en-US" sz="1200" b="1" dirty="0"/>
              <a:t>private </a:t>
            </a:r>
            <a:r>
              <a:rPr lang="en-US" sz="1200" dirty="0" err="1"/>
              <a:t>MailingSystem</a:t>
            </a:r>
            <a:r>
              <a:rPr lang="en-US" sz="1200" dirty="0"/>
              <a:t> </a:t>
            </a:r>
            <a:r>
              <a:rPr lang="en-US" sz="1200" dirty="0" err="1"/>
              <a:t>mailingSystem</a:t>
            </a:r>
            <a:r>
              <a:rPr lang="en-US" sz="1200" dirty="0"/>
              <a:t>;</a:t>
            </a:r>
          </a:p>
          <a:p>
            <a:pPr marL="0" indent="0">
              <a:buNone/>
            </a:pPr>
            <a:endParaRPr lang="en-US" sz="1200" b="1" dirty="0"/>
          </a:p>
          <a:p>
            <a:pPr marL="0" indent="0">
              <a:buNone/>
            </a:pPr>
            <a:r>
              <a:rPr lang="en-US" sz="1200" b="1" dirty="0"/>
              <a:t>   public </a:t>
            </a:r>
            <a:r>
              <a:rPr lang="en-US" sz="1200" dirty="0"/>
              <a:t>Customer(String name, String salutation, String add, String details, </a:t>
            </a:r>
            <a:r>
              <a:rPr lang="en-US" sz="1200" dirty="0" err="1"/>
              <a:t>MailingSystem</a:t>
            </a:r>
            <a:r>
              <a:rPr lang="en-US" sz="1200" dirty="0"/>
              <a:t> </a:t>
            </a:r>
            <a:r>
              <a:rPr lang="en-US" sz="1200" dirty="0" err="1"/>
              <a:t>mSys</a:t>
            </a:r>
            <a:r>
              <a:rPr lang="en-US" sz="1200" dirty="0"/>
              <a:t>) {</a:t>
            </a:r>
          </a:p>
          <a:p>
            <a:pPr marL="400050" lvl="1" indent="0">
              <a:buNone/>
            </a:pPr>
            <a:r>
              <a:rPr lang="en-US" sz="1200" b="1" dirty="0"/>
              <a:t>this</a:t>
            </a:r>
            <a:r>
              <a:rPr lang="en-US" sz="1200" dirty="0"/>
              <a:t>.name = name;</a:t>
            </a:r>
          </a:p>
          <a:p>
            <a:pPr marL="400050" lvl="1" indent="0">
              <a:buNone/>
            </a:pPr>
            <a:r>
              <a:rPr lang="en-US" sz="1200" b="1" dirty="0" err="1">
                <a:solidFill>
                  <a:srgbClr val="FF0000"/>
                </a:solidFill>
              </a:rPr>
              <a:t>this</a:t>
            </a:r>
            <a:r>
              <a:rPr lang="en-US" sz="1200" dirty="0" err="1">
                <a:solidFill>
                  <a:srgbClr val="FF0000"/>
                </a:solidFill>
              </a:rPr>
              <a:t>.address</a:t>
            </a:r>
            <a:r>
              <a:rPr lang="en-US" sz="1200" dirty="0">
                <a:solidFill>
                  <a:srgbClr val="FF0000"/>
                </a:solidFill>
              </a:rPr>
              <a:t> = add;</a:t>
            </a:r>
          </a:p>
          <a:p>
            <a:pPr marL="400050" lvl="1" indent="0">
              <a:buNone/>
            </a:pPr>
            <a:r>
              <a:rPr lang="en-US" sz="1200" b="1" dirty="0" err="1">
                <a:solidFill>
                  <a:srgbClr val="FF0000"/>
                </a:solidFill>
              </a:rPr>
              <a:t>this</a:t>
            </a:r>
            <a:r>
              <a:rPr lang="en-US" sz="1200" dirty="0" err="1">
                <a:solidFill>
                  <a:srgbClr val="FF0000"/>
                </a:solidFill>
              </a:rPr>
              <a:t>.salutation</a:t>
            </a:r>
            <a:r>
              <a:rPr lang="en-US" sz="1200" dirty="0">
                <a:solidFill>
                  <a:srgbClr val="FF0000"/>
                </a:solidFill>
              </a:rPr>
              <a:t> = salutation;</a:t>
            </a:r>
          </a:p>
          <a:p>
            <a:pPr marL="400050" lvl="1" indent="0">
              <a:buNone/>
            </a:pPr>
            <a:r>
              <a:rPr lang="en-US" sz="1200" b="1" dirty="0" err="1">
                <a:solidFill>
                  <a:srgbClr val="FF0000"/>
                </a:solidFill>
              </a:rPr>
              <a:t>this</a:t>
            </a:r>
            <a:r>
              <a:rPr lang="en-US" sz="1200" dirty="0" err="1">
                <a:solidFill>
                  <a:srgbClr val="FF0000"/>
                </a:solidFill>
              </a:rPr>
              <a:t>.otherDetails</a:t>
            </a:r>
            <a:r>
              <a:rPr lang="en-US" sz="1200" dirty="0">
                <a:solidFill>
                  <a:srgbClr val="FF0000"/>
                </a:solidFill>
              </a:rPr>
              <a:t> = details;</a:t>
            </a:r>
          </a:p>
          <a:p>
            <a:pPr marL="400050" lvl="1" indent="0">
              <a:buNone/>
            </a:pPr>
            <a:r>
              <a:rPr lang="en-US" sz="1200" b="1" dirty="0" err="1"/>
              <a:t>this</a:t>
            </a:r>
            <a:r>
              <a:rPr lang="en-US" sz="1200" dirty="0" err="1"/>
              <a:t>.mailingSystem</a:t>
            </a:r>
            <a:r>
              <a:rPr lang="en-US" sz="1200" dirty="0"/>
              <a:t> = </a:t>
            </a:r>
            <a:r>
              <a:rPr lang="en-US" sz="1200" dirty="0" err="1"/>
              <a:t>mSys</a:t>
            </a:r>
            <a:r>
              <a:rPr lang="en-US" sz="1200" dirty="0"/>
              <a:t>;</a:t>
            </a:r>
          </a:p>
          <a:p>
            <a:pPr marL="0" indent="0">
              <a:buNone/>
            </a:pPr>
            <a:r>
              <a:rPr lang="en-US" sz="1200" dirty="0"/>
              <a:t>  }</a:t>
            </a:r>
          </a:p>
          <a:p>
            <a:pPr marL="0" indent="0">
              <a:buNone/>
            </a:pPr>
            <a:endParaRPr lang="en-US" sz="1200" dirty="0"/>
          </a:p>
          <a:p>
            <a:pPr marL="0" indent="0">
              <a:buNone/>
            </a:pPr>
            <a:r>
              <a:rPr lang="en-US" sz="1200" dirty="0"/>
              <a:t>   String </a:t>
            </a:r>
            <a:r>
              <a:rPr lang="en-US" sz="1200" dirty="0" err="1"/>
              <a:t>getName</a:t>
            </a:r>
            <a:r>
              <a:rPr lang="en-US" sz="1200" dirty="0"/>
              <a:t>() {</a:t>
            </a:r>
          </a:p>
          <a:p>
            <a:pPr marL="0" indent="0">
              <a:buNone/>
            </a:pPr>
            <a:r>
              <a:rPr lang="en-US" sz="1200" b="1" dirty="0"/>
              <a:t>           return </a:t>
            </a:r>
            <a:r>
              <a:rPr lang="en-US" sz="1200" dirty="0"/>
              <a:t>name;</a:t>
            </a:r>
          </a:p>
          <a:p>
            <a:pPr marL="0" indent="0">
              <a:buNone/>
            </a:pPr>
            <a:r>
              <a:rPr lang="en-US" sz="1200" dirty="0"/>
              <a:t>   }</a:t>
            </a:r>
          </a:p>
          <a:p>
            <a:pPr marL="0" indent="0">
              <a:buNone/>
            </a:pPr>
            <a:endParaRPr lang="en-US" sz="1200" dirty="0"/>
          </a:p>
          <a:p>
            <a:pPr marL="0" indent="0">
              <a:buNone/>
            </a:pPr>
            <a:r>
              <a:rPr lang="en-US" sz="1200" dirty="0"/>
              <a:t>   </a:t>
            </a:r>
            <a:r>
              <a:rPr lang="en-US" sz="1200" dirty="0" err="1"/>
              <a:t>MailingSystem</a:t>
            </a:r>
            <a:r>
              <a:rPr lang="en-US" sz="1200" dirty="0"/>
              <a:t> </a:t>
            </a:r>
            <a:r>
              <a:rPr lang="en-US" sz="1200" dirty="0" err="1"/>
              <a:t>getMailingSystem</a:t>
            </a:r>
            <a:r>
              <a:rPr lang="en-US" sz="1200" dirty="0"/>
              <a:t>() {</a:t>
            </a:r>
          </a:p>
          <a:p>
            <a:pPr marL="0" indent="0">
              <a:buNone/>
            </a:pPr>
            <a:r>
              <a:rPr lang="en-US" sz="1200" b="1" dirty="0"/>
              <a:t>           return </a:t>
            </a:r>
            <a:r>
              <a:rPr lang="en-US" sz="1200" dirty="0" err="1"/>
              <a:t>mailingSystem</a:t>
            </a:r>
            <a:r>
              <a:rPr lang="en-US" sz="1200" dirty="0"/>
              <a:t>;</a:t>
            </a:r>
          </a:p>
          <a:p>
            <a:pPr marL="0" indent="0">
              <a:buNone/>
            </a:pPr>
            <a:r>
              <a:rPr lang="en-US" sz="1200" dirty="0"/>
              <a:t>    }</a:t>
            </a:r>
          </a:p>
          <a:p>
            <a:pPr marL="0" indent="0">
              <a:buNone/>
            </a:pPr>
            <a:r>
              <a:rPr lang="en-US" sz="1200" dirty="0"/>
              <a:t>}</a:t>
            </a:r>
          </a:p>
          <a:p>
            <a:pPr marL="0" indent="0">
              <a:buNone/>
            </a:pPr>
            <a:endParaRPr lang="en-US" sz="1200" dirty="0"/>
          </a:p>
        </p:txBody>
      </p:sp>
    </p:spTree>
    <p:extLst>
      <p:ext uri="{BB962C8B-B14F-4D97-AF65-F5344CB8AC3E}">
        <p14:creationId xmlns:p14="http://schemas.microsoft.com/office/powerpoint/2010/main" val="426278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a:bodyPr>
          <a:lstStyle/>
          <a:p>
            <a:r>
              <a:rPr lang="en-US" dirty="0">
                <a:solidFill>
                  <a:srgbClr val="FF0000"/>
                </a:solidFill>
              </a:rPr>
              <a:t>Speculative Generality (Cont’d)</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828800"/>
            <a:ext cx="2276475" cy="344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7947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lstStyle/>
          <a:p>
            <a:r>
              <a:rPr lang="en-US" dirty="0">
                <a:solidFill>
                  <a:srgbClr val="00B050"/>
                </a:solidFill>
              </a:rPr>
              <a:t>Collapse Hierarchy</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3100" y="1981200"/>
            <a:ext cx="5730700" cy="312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6400" y="228600"/>
            <a:ext cx="3505200" cy="369332"/>
          </a:xfrm>
          <a:prstGeom prst="rect">
            <a:avLst/>
          </a:prstGeom>
          <a:noFill/>
        </p:spPr>
        <p:txBody>
          <a:bodyPr wrap="square" rtlCol="0">
            <a:spAutoFit/>
          </a:bodyPr>
          <a:lstStyle/>
          <a:p>
            <a:r>
              <a:rPr lang="en-US" dirty="0"/>
              <a:t>Remedy of Speculative Generality</a:t>
            </a:r>
          </a:p>
        </p:txBody>
      </p:sp>
    </p:spTree>
    <p:extLst>
      <p:ext uri="{BB962C8B-B14F-4D97-AF65-F5344CB8AC3E}">
        <p14:creationId xmlns:p14="http://schemas.microsoft.com/office/powerpoint/2010/main" val="102878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a:bodyPr>
          <a:lstStyle/>
          <a:p>
            <a:r>
              <a:rPr lang="en-US" dirty="0">
                <a:solidFill>
                  <a:srgbClr val="00B050"/>
                </a:solidFill>
              </a:rPr>
              <a:t>Inline Class</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819400"/>
            <a:ext cx="76200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6400" y="240268"/>
            <a:ext cx="3505200" cy="369332"/>
          </a:xfrm>
          <a:prstGeom prst="rect">
            <a:avLst/>
          </a:prstGeom>
          <a:noFill/>
        </p:spPr>
        <p:txBody>
          <a:bodyPr wrap="square" rtlCol="0">
            <a:spAutoFit/>
          </a:bodyPr>
          <a:lstStyle/>
          <a:p>
            <a:r>
              <a:rPr lang="en-US" dirty="0"/>
              <a:t>Remedy of Speculative Generality</a:t>
            </a:r>
          </a:p>
        </p:txBody>
      </p:sp>
    </p:spTree>
    <p:extLst>
      <p:ext uri="{BB962C8B-B14F-4D97-AF65-F5344CB8AC3E}">
        <p14:creationId xmlns:p14="http://schemas.microsoft.com/office/powerpoint/2010/main" val="392940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62000"/>
          </a:xfrm>
        </p:spPr>
        <p:txBody>
          <a:bodyPr>
            <a:normAutofit fontScale="90000"/>
          </a:bodyPr>
          <a:lstStyle/>
          <a:p>
            <a:r>
              <a:rPr lang="en-US" dirty="0">
                <a:solidFill>
                  <a:srgbClr val="00B050"/>
                </a:solidFill>
              </a:rPr>
              <a:t>Remove Parameter</a:t>
            </a:r>
            <a:br>
              <a:rPr lang="en-US" dirty="0"/>
            </a:br>
            <a:endParaRPr 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995612"/>
            <a:ext cx="5673257"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6400" y="228600"/>
            <a:ext cx="3505200" cy="369332"/>
          </a:xfrm>
          <a:prstGeom prst="rect">
            <a:avLst/>
          </a:prstGeom>
          <a:noFill/>
        </p:spPr>
        <p:txBody>
          <a:bodyPr wrap="square" rtlCol="0">
            <a:spAutoFit/>
          </a:bodyPr>
          <a:lstStyle/>
          <a:p>
            <a:r>
              <a:rPr lang="en-US" dirty="0"/>
              <a:t>Remedy of Speculative Generality</a:t>
            </a:r>
          </a:p>
        </p:txBody>
      </p:sp>
    </p:spTree>
    <p:extLst>
      <p:ext uri="{BB962C8B-B14F-4D97-AF65-F5344CB8AC3E}">
        <p14:creationId xmlns:p14="http://schemas.microsoft.com/office/powerpoint/2010/main" val="63388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1BD2-8B6C-484A-82CA-E817C7BCE48B}"/>
              </a:ext>
            </a:extLst>
          </p:cNvPr>
          <p:cNvSpPr>
            <a:spLocks noGrp="1"/>
          </p:cNvSpPr>
          <p:nvPr>
            <p:ph type="title"/>
          </p:nvPr>
        </p:nvSpPr>
        <p:spPr/>
        <p:txBody>
          <a:bodyPr>
            <a:normAutofit/>
          </a:bodyPr>
          <a:lstStyle/>
          <a:p>
            <a:r>
              <a:rPr lang="en-GB" sz="6000" b="1" dirty="0"/>
              <a:t>Clean code</a:t>
            </a:r>
            <a:endParaRPr lang="en-GB" sz="6000" dirty="0"/>
          </a:p>
        </p:txBody>
      </p:sp>
      <p:sp>
        <p:nvSpPr>
          <p:cNvPr id="3" name="Content Placeholder 2">
            <a:extLst>
              <a:ext uri="{FF2B5EF4-FFF2-40B4-BE49-F238E27FC236}">
                <a16:creationId xmlns:a16="http://schemas.microsoft.com/office/drawing/2014/main" id="{1D99D25F-8C9F-4C9A-B654-478EA4051BEC}"/>
              </a:ext>
            </a:extLst>
          </p:cNvPr>
          <p:cNvSpPr>
            <a:spLocks noGrp="1"/>
          </p:cNvSpPr>
          <p:nvPr>
            <p:ph idx="1"/>
          </p:nvPr>
        </p:nvSpPr>
        <p:spPr>
          <a:xfrm>
            <a:off x="457200" y="2042612"/>
            <a:ext cx="8229600" cy="2209800"/>
          </a:xfrm>
        </p:spPr>
        <p:txBody>
          <a:bodyPr>
            <a:normAutofit/>
          </a:bodyPr>
          <a:lstStyle/>
          <a:p>
            <a:pPr marL="0" indent="0">
              <a:buNone/>
            </a:pPr>
            <a:r>
              <a:rPr lang="en-US" sz="2400" dirty="0"/>
              <a:t>if (</a:t>
            </a:r>
            <a:r>
              <a:rPr lang="en-US" sz="2400" dirty="0" err="1"/>
              <a:t>date.before</a:t>
            </a:r>
            <a:r>
              <a:rPr lang="en-US" sz="2400" dirty="0"/>
              <a:t> (SUMMER_START) || </a:t>
            </a:r>
            <a:r>
              <a:rPr lang="en-US" sz="2400" dirty="0" err="1"/>
              <a:t>date.after</a:t>
            </a:r>
            <a:r>
              <a:rPr lang="en-US" sz="2400" dirty="0"/>
              <a:t>(SUMMER_END))</a:t>
            </a:r>
          </a:p>
          <a:p>
            <a:pPr marL="0" indent="0">
              <a:buNone/>
            </a:pPr>
            <a:r>
              <a:rPr lang="en-US" sz="2400" dirty="0"/>
              <a:t>	charge = quantity * </a:t>
            </a:r>
            <a:r>
              <a:rPr lang="en-US" sz="2400" dirty="0" err="1"/>
              <a:t>winterRate</a:t>
            </a:r>
            <a:r>
              <a:rPr lang="en-US" sz="2400" dirty="0"/>
              <a:t> + </a:t>
            </a:r>
            <a:r>
              <a:rPr lang="en-US" sz="2400" dirty="0" err="1"/>
              <a:t>winterServiceCharge</a:t>
            </a:r>
            <a:r>
              <a:rPr lang="en-US" sz="2400" dirty="0"/>
              <a:t>;</a:t>
            </a:r>
          </a:p>
          <a:p>
            <a:pPr marL="0" indent="0">
              <a:buNone/>
            </a:pPr>
            <a:r>
              <a:rPr lang="en-US" sz="2400" dirty="0"/>
              <a:t>else </a:t>
            </a:r>
          </a:p>
          <a:p>
            <a:pPr marL="0" indent="0">
              <a:buNone/>
            </a:pPr>
            <a:r>
              <a:rPr lang="en-US" sz="2400" dirty="0"/>
              <a:t>	charge = quantity * </a:t>
            </a:r>
            <a:r>
              <a:rPr lang="en-US" sz="2400" dirty="0" err="1"/>
              <a:t>summerRate</a:t>
            </a:r>
            <a:r>
              <a:rPr lang="en-US" sz="2400" dirty="0"/>
              <a:t>;</a:t>
            </a:r>
          </a:p>
        </p:txBody>
      </p:sp>
      <p:sp>
        <p:nvSpPr>
          <p:cNvPr id="4" name="TextBox 3">
            <a:extLst>
              <a:ext uri="{FF2B5EF4-FFF2-40B4-BE49-F238E27FC236}">
                <a16:creationId xmlns:a16="http://schemas.microsoft.com/office/drawing/2014/main" id="{0A4A390D-7D9D-4A60-BB04-B0FD86F5D224}"/>
              </a:ext>
            </a:extLst>
          </p:cNvPr>
          <p:cNvSpPr txBox="1"/>
          <p:nvPr/>
        </p:nvSpPr>
        <p:spPr>
          <a:xfrm>
            <a:off x="609600" y="4525378"/>
            <a:ext cx="6019800" cy="1938992"/>
          </a:xfrm>
          <a:prstGeom prst="rect">
            <a:avLst/>
          </a:prstGeom>
          <a:noFill/>
        </p:spPr>
        <p:txBody>
          <a:bodyPr wrap="square" rtlCol="0">
            <a:spAutoFit/>
          </a:bodyPr>
          <a:lstStyle/>
          <a:p>
            <a:r>
              <a:rPr lang="en-US" sz="2400" dirty="0"/>
              <a:t>if (</a:t>
            </a:r>
            <a:r>
              <a:rPr lang="en-US" sz="2400" dirty="0" err="1"/>
              <a:t>notSummer</a:t>
            </a:r>
            <a:r>
              <a:rPr lang="en-US" sz="2400" dirty="0"/>
              <a:t>(date))</a:t>
            </a:r>
          </a:p>
          <a:p>
            <a:r>
              <a:rPr lang="en-US" sz="2400" dirty="0"/>
              <a:t>	charge = </a:t>
            </a:r>
            <a:r>
              <a:rPr lang="en-US" sz="2400" dirty="0" err="1"/>
              <a:t>winterCharge</a:t>
            </a:r>
            <a:r>
              <a:rPr lang="en-US" sz="2400" dirty="0"/>
              <a:t>(quantity);</a:t>
            </a:r>
          </a:p>
          <a:p>
            <a:r>
              <a:rPr lang="en-US" sz="2400" dirty="0"/>
              <a:t>else </a:t>
            </a:r>
          </a:p>
          <a:p>
            <a:r>
              <a:rPr lang="en-US" sz="2400" dirty="0"/>
              <a:t>	charge = </a:t>
            </a:r>
            <a:r>
              <a:rPr lang="en-US" sz="2400" dirty="0" err="1"/>
              <a:t>summerCharge</a:t>
            </a:r>
            <a:r>
              <a:rPr lang="en-US" sz="2400" dirty="0"/>
              <a:t> (quantity);</a:t>
            </a:r>
          </a:p>
          <a:p>
            <a:endParaRPr lang="en-GB" sz="2400" dirty="0"/>
          </a:p>
        </p:txBody>
      </p:sp>
      <p:cxnSp>
        <p:nvCxnSpPr>
          <p:cNvPr id="6" name="Straight Connector 5">
            <a:extLst>
              <a:ext uri="{FF2B5EF4-FFF2-40B4-BE49-F238E27FC236}">
                <a16:creationId xmlns:a16="http://schemas.microsoft.com/office/drawing/2014/main" id="{E124D133-E0D4-49EF-92D4-E9D6B9BB66F2}"/>
              </a:ext>
            </a:extLst>
          </p:cNvPr>
          <p:cNvCxnSpPr/>
          <p:nvPr/>
        </p:nvCxnSpPr>
        <p:spPr>
          <a:xfrm>
            <a:off x="457200" y="4343400"/>
            <a:ext cx="822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239CF9C-1DAA-45A2-A1B5-98B61FC82203}"/>
              </a:ext>
            </a:extLst>
          </p:cNvPr>
          <p:cNvSpPr/>
          <p:nvPr/>
        </p:nvSpPr>
        <p:spPr>
          <a:xfrm>
            <a:off x="6464105" y="274638"/>
            <a:ext cx="2375095" cy="11429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rgbClr val="008000"/>
                </a:solidFill>
              </a:rPr>
              <a:t>Which one is cleaner?</a:t>
            </a:r>
            <a:endParaRPr lang="en-GB" sz="2400" dirty="0">
              <a:ln w="0"/>
              <a:solidFill>
                <a:srgbClr val="008000"/>
              </a:solidFill>
            </a:endParaRPr>
          </a:p>
        </p:txBody>
      </p:sp>
    </p:spTree>
    <p:extLst>
      <p:ext uri="{BB962C8B-B14F-4D97-AF65-F5344CB8AC3E}">
        <p14:creationId xmlns:p14="http://schemas.microsoft.com/office/powerpoint/2010/main" val="278923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Dead Code</a:t>
            </a:r>
          </a:p>
        </p:txBody>
      </p:sp>
      <p:sp>
        <p:nvSpPr>
          <p:cNvPr id="3" name="Content Placeholder 2"/>
          <p:cNvSpPr>
            <a:spLocks noGrp="1"/>
          </p:cNvSpPr>
          <p:nvPr>
            <p:ph idx="1"/>
          </p:nvPr>
        </p:nvSpPr>
        <p:spPr/>
        <p:txBody>
          <a:bodyPr/>
          <a:lstStyle/>
          <a:p>
            <a:r>
              <a:rPr lang="en-US" dirty="0"/>
              <a:t>Code that is </a:t>
            </a:r>
            <a:r>
              <a:rPr lang="en-US" dirty="0">
                <a:solidFill>
                  <a:srgbClr val="FF0000"/>
                </a:solidFill>
              </a:rPr>
              <a:t>no longer used </a:t>
            </a:r>
            <a:r>
              <a:rPr lang="en-US" dirty="0"/>
              <a:t>in a system or related system is Dead Code.</a:t>
            </a:r>
          </a:p>
          <a:p>
            <a:r>
              <a:rPr lang="en-US" dirty="0"/>
              <a:t>Increased Complexity.</a:t>
            </a:r>
          </a:p>
          <a:p>
            <a:r>
              <a:rPr lang="en-US" dirty="0"/>
              <a:t>Accidental Changes.</a:t>
            </a:r>
          </a:p>
          <a:p>
            <a:r>
              <a:rPr lang="en-US" dirty="0"/>
              <a:t>More Dead Code</a:t>
            </a:r>
          </a:p>
          <a:p>
            <a:pPr marL="0" indent="0">
              <a:buNone/>
            </a:pPr>
            <a:endParaRPr lang="en-US" dirty="0"/>
          </a:p>
          <a:p>
            <a:r>
              <a:rPr lang="en-US" dirty="0">
                <a:solidFill>
                  <a:srgbClr val="00B050"/>
                </a:solidFill>
              </a:rPr>
              <a:t>Remedy</a:t>
            </a:r>
          </a:p>
          <a:p>
            <a:pPr marL="0" indent="0">
              <a:buNone/>
            </a:pP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4724400"/>
            <a:ext cx="990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779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Dead </a:t>
            </a:r>
            <a:r>
              <a:rPr lang="en-US">
                <a:solidFill>
                  <a:srgbClr val="FF0000"/>
                </a:solidFill>
              </a:rPr>
              <a:t>Code (Cont’d)</a:t>
            </a:r>
            <a:endParaRPr lang="en-US" dirty="0">
              <a:solidFill>
                <a:srgbClr val="FF0000"/>
              </a:solidFill>
            </a:endParaRPr>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One of the following constructors is never called by a client. It is dead code.</a:t>
            </a:r>
          </a:p>
          <a:p>
            <a:pPr marL="0" indent="0">
              <a:buNone/>
            </a:pPr>
            <a:endParaRPr lang="en-US" dirty="0"/>
          </a:p>
          <a:p>
            <a:pPr marL="0" indent="0">
              <a:buNone/>
            </a:pPr>
            <a:r>
              <a:rPr lang="en-US" dirty="0"/>
              <a:t>public class Loan {</a:t>
            </a:r>
          </a:p>
          <a:p>
            <a:pPr marL="0" indent="0">
              <a:buNone/>
            </a:pPr>
            <a:r>
              <a:rPr lang="en-US" dirty="0"/>
              <a:t>public Loan(double commitment, </a:t>
            </a:r>
            <a:r>
              <a:rPr lang="en-US" dirty="0" err="1"/>
              <a:t>int</a:t>
            </a:r>
            <a:r>
              <a:rPr lang="en-US" dirty="0"/>
              <a:t> </a:t>
            </a:r>
            <a:r>
              <a:rPr lang="en-US" dirty="0" err="1"/>
              <a:t>riskRating</a:t>
            </a:r>
            <a:r>
              <a:rPr lang="en-US" dirty="0"/>
              <a:t>, Date maturity, Date expiry) {</a:t>
            </a:r>
          </a:p>
          <a:p>
            <a:pPr marL="0" indent="0">
              <a:buNone/>
            </a:pPr>
            <a:r>
              <a:rPr lang="en-US" dirty="0"/>
              <a:t>	this(commitment, 0.00, </a:t>
            </a:r>
            <a:r>
              <a:rPr lang="en-US" dirty="0" err="1"/>
              <a:t>riskRating</a:t>
            </a:r>
            <a:r>
              <a:rPr lang="en-US" dirty="0"/>
              <a:t>, maturity, expiry);</a:t>
            </a:r>
          </a:p>
          <a:p>
            <a:pPr marL="0" indent="0">
              <a:buNone/>
            </a:pPr>
            <a:r>
              <a:rPr lang="en-US" dirty="0"/>
              <a:t>}</a:t>
            </a:r>
          </a:p>
          <a:p>
            <a:pPr marL="0" indent="0">
              <a:buNone/>
            </a:pPr>
            <a:r>
              <a:rPr lang="en-US" dirty="0"/>
              <a:t>public Loan(double commitment, double outstanding, </a:t>
            </a:r>
            <a:r>
              <a:rPr lang="en-US" dirty="0" err="1"/>
              <a:t>int</a:t>
            </a:r>
            <a:r>
              <a:rPr lang="en-US" dirty="0"/>
              <a:t> </a:t>
            </a:r>
            <a:r>
              <a:rPr lang="en-US" dirty="0" err="1"/>
              <a:t>customerRating</a:t>
            </a:r>
            <a:r>
              <a:rPr lang="en-US" dirty="0"/>
              <a:t>, Date maturity, Date expiry) {</a:t>
            </a:r>
          </a:p>
          <a:p>
            <a:pPr marL="0" indent="0">
              <a:buNone/>
            </a:pPr>
            <a:r>
              <a:rPr lang="en-US" dirty="0"/>
              <a:t>	this(null, commitment, outstanding, </a:t>
            </a:r>
            <a:r>
              <a:rPr lang="en-US" dirty="0" err="1"/>
              <a:t>customerRating</a:t>
            </a:r>
            <a:r>
              <a:rPr lang="en-US" dirty="0"/>
              <a:t>, maturity, expiry);</a:t>
            </a:r>
          </a:p>
          <a:p>
            <a:pPr marL="0" indent="0">
              <a:buNone/>
            </a:pPr>
            <a:r>
              <a:rPr lang="en-US" dirty="0"/>
              <a:t>}</a:t>
            </a:r>
          </a:p>
          <a:p>
            <a:pPr marL="0" indent="0">
              <a:buNone/>
            </a:pPr>
            <a:r>
              <a:rPr lang="en-US" dirty="0"/>
              <a:t>public Loan(</a:t>
            </a:r>
            <a:r>
              <a:rPr lang="en-US" dirty="0" err="1"/>
              <a:t>CapitalStrategy</a:t>
            </a:r>
            <a:r>
              <a:rPr lang="en-US" dirty="0"/>
              <a:t> </a:t>
            </a:r>
            <a:r>
              <a:rPr lang="en-US" dirty="0" err="1"/>
              <a:t>capitalStrategy</a:t>
            </a:r>
            <a:r>
              <a:rPr lang="en-US" dirty="0"/>
              <a:t>, double commitment, </a:t>
            </a:r>
            <a:r>
              <a:rPr lang="en-US" dirty="0" err="1"/>
              <a:t>int</a:t>
            </a:r>
            <a:r>
              <a:rPr lang="en-US" dirty="0"/>
              <a:t> </a:t>
            </a:r>
            <a:r>
              <a:rPr lang="en-US" dirty="0" err="1"/>
              <a:t>riskRating</a:t>
            </a:r>
            <a:r>
              <a:rPr lang="en-US" dirty="0"/>
              <a:t>, Date maturity, Date expiry) {</a:t>
            </a:r>
          </a:p>
          <a:p>
            <a:pPr marL="0" indent="0">
              <a:buNone/>
            </a:pPr>
            <a:r>
              <a:rPr lang="en-US" dirty="0"/>
              <a:t>	this(</a:t>
            </a:r>
            <a:r>
              <a:rPr lang="en-US" dirty="0" err="1"/>
              <a:t>capitalStrategy</a:t>
            </a:r>
            <a:r>
              <a:rPr lang="en-US" dirty="0"/>
              <a:t>, commitment, 0.00, </a:t>
            </a:r>
            <a:r>
              <a:rPr lang="en-US" dirty="0" err="1"/>
              <a:t>riskRating</a:t>
            </a:r>
            <a:r>
              <a:rPr lang="en-US" dirty="0"/>
              <a:t>, maturity, expiry);</a:t>
            </a:r>
          </a:p>
          <a:p>
            <a:pPr marL="0" indent="0">
              <a:buNone/>
            </a:pPr>
            <a:r>
              <a:rPr lang="en-US" dirty="0"/>
              <a:t>}</a:t>
            </a:r>
          </a:p>
          <a:p>
            <a:pPr marL="0" indent="0">
              <a:buNone/>
            </a:pPr>
            <a:r>
              <a:rPr lang="en-US" dirty="0"/>
              <a:t>...</a:t>
            </a:r>
          </a:p>
          <a:p>
            <a:pPr marL="0" indent="0">
              <a:buNone/>
            </a:pP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6099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Refused Bequest</a:t>
            </a:r>
          </a:p>
        </p:txBody>
      </p:sp>
      <p:sp>
        <p:nvSpPr>
          <p:cNvPr id="3" name="Content Placeholder 2"/>
          <p:cNvSpPr>
            <a:spLocks noGrp="1"/>
          </p:cNvSpPr>
          <p:nvPr>
            <p:ph idx="1"/>
          </p:nvPr>
        </p:nvSpPr>
        <p:spPr>
          <a:xfrm>
            <a:off x="457200" y="1600200"/>
            <a:ext cx="5562600" cy="4525963"/>
          </a:xfrm>
        </p:spPr>
        <p:txBody>
          <a:bodyPr>
            <a:normAutofit fontScale="85000" lnSpcReduction="10000"/>
          </a:bodyPr>
          <a:lstStyle/>
          <a:p>
            <a:r>
              <a:rPr lang="en-US" dirty="0"/>
              <a:t>This potent odor results when subclasses inherit code that they don’t want. In some cases, a subclass may “refuse the bequest” by providing a do nothing implementation of an inherited method.</a:t>
            </a:r>
          </a:p>
          <a:p>
            <a:endParaRPr lang="en-US" dirty="0"/>
          </a:p>
          <a:p>
            <a:pPr>
              <a:buNone/>
            </a:pPr>
            <a:r>
              <a:rPr lang="en-US" dirty="0">
                <a:solidFill>
                  <a:srgbClr val="00B050"/>
                </a:solidFill>
              </a:rPr>
              <a:t>Remedy</a:t>
            </a:r>
          </a:p>
          <a:p>
            <a:pPr lvl="1">
              <a:buFont typeface="Wingdings" pitchFamily="2" charset="2"/>
              <a:buChar char="q"/>
            </a:pPr>
            <a:r>
              <a:rPr lang="en-US" dirty="0">
                <a:solidFill>
                  <a:srgbClr val="00B050"/>
                </a:solidFill>
              </a:rPr>
              <a:t>Push Down Field/Method</a:t>
            </a:r>
          </a:p>
          <a:p>
            <a:pPr lvl="1">
              <a:buFont typeface="Wingdings" pitchFamily="2" charset="2"/>
              <a:buChar char="q"/>
            </a:pPr>
            <a:r>
              <a:rPr lang="en-US" dirty="0">
                <a:solidFill>
                  <a:srgbClr val="00B050"/>
                </a:solidFill>
              </a:rPr>
              <a:t>Replace Inheritance with Delegation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530926"/>
            <a:ext cx="2819400" cy="365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511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915" y="2057400"/>
            <a:ext cx="6374485" cy="2895600"/>
          </a:xfrm>
          <a:prstGeom prst="rect">
            <a:avLst/>
          </a:prstGeom>
          <a:noFill/>
          <a:ln>
            <a:solidFill>
              <a:schemeClr val="accent1">
                <a:shade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274638"/>
            <a:ext cx="8229600" cy="1143000"/>
          </a:xfrm>
        </p:spPr>
        <p:txBody>
          <a:bodyPr>
            <a:normAutofit/>
          </a:bodyPr>
          <a:lstStyle/>
          <a:p>
            <a:r>
              <a:rPr lang="en-US" dirty="0">
                <a:solidFill>
                  <a:srgbClr val="FF0000"/>
                </a:solidFill>
              </a:rPr>
              <a:t>Refused Bequest (Cont’d)</a:t>
            </a:r>
          </a:p>
        </p:txBody>
      </p:sp>
    </p:spTree>
    <p:extLst>
      <p:ext uri="{BB962C8B-B14F-4D97-AF65-F5344CB8AC3E}">
        <p14:creationId xmlns:p14="http://schemas.microsoft.com/office/powerpoint/2010/main" val="1883562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7400" y="228600"/>
            <a:ext cx="3124200" cy="369332"/>
          </a:xfrm>
          <a:prstGeom prst="rect">
            <a:avLst/>
          </a:prstGeom>
          <a:noFill/>
        </p:spPr>
        <p:txBody>
          <a:bodyPr wrap="square" rtlCol="0">
            <a:spAutoFit/>
          </a:bodyPr>
          <a:lstStyle/>
          <a:p>
            <a:r>
              <a:rPr lang="en-US" dirty="0"/>
              <a:t>Remedy of Refused Bequest</a:t>
            </a:r>
          </a:p>
        </p:txBody>
      </p:sp>
      <p:sp>
        <p:nvSpPr>
          <p:cNvPr id="6" name="Title 1"/>
          <p:cNvSpPr>
            <a:spLocks noGrp="1"/>
          </p:cNvSpPr>
          <p:nvPr>
            <p:ph type="title"/>
          </p:nvPr>
        </p:nvSpPr>
        <p:spPr>
          <a:xfrm>
            <a:off x="533400" y="487362"/>
            <a:ext cx="8229600" cy="960438"/>
          </a:xfrm>
        </p:spPr>
        <p:txBody>
          <a:bodyPr>
            <a:normAutofit/>
          </a:bodyPr>
          <a:lstStyle/>
          <a:p>
            <a:r>
              <a:rPr lang="en-US" dirty="0">
                <a:solidFill>
                  <a:srgbClr val="00B050"/>
                </a:solidFill>
              </a:rPr>
              <a:t>Push Down Method</a:t>
            </a:r>
          </a:p>
        </p:txBody>
      </p:sp>
      <p:pic>
        <p:nvPicPr>
          <p:cNvPr id="7" name="Picture 6" descr="push down field.gif"/>
          <p:cNvPicPr>
            <a:picLocks noChangeAspect="1"/>
          </p:cNvPicPr>
          <p:nvPr/>
        </p:nvPicPr>
        <p:blipFill>
          <a:blip r:embed="rId2" cstate="print"/>
          <a:stretch>
            <a:fillRect/>
          </a:stretch>
        </p:blipFill>
        <p:spPr>
          <a:xfrm>
            <a:off x="609600" y="2209800"/>
            <a:ext cx="7819328" cy="26860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 code.jpg"/>
          <p:cNvPicPr>
            <a:picLocks noChangeAspect="1"/>
          </p:cNvPicPr>
          <p:nvPr/>
        </p:nvPicPr>
        <p:blipFill>
          <a:blip r:embed="rId2" cstate="print"/>
          <a:stretch>
            <a:fillRect/>
          </a:stretch>
        </p:blipFill>
        <p:spPr>
          <a:xfrm>
            <a:off x="4495800" y="3581400"/>
            <a:ext cx="3352800" cy="2249510"/>
          </a:xfrm>
          <a:prstGeom prst="rect">
            <a:avLst/>
          </a:prstGeom>
        </p:spPr>
      </p:pic>
      <p:sp>
        <p:nvSpPr>
          <p:cNvPr id="2" name="Title 1"/>
          <p:cNvSpPr>
            <a:spLocks noGrp="1"/>
          </p:cNvSpPr>
          <p:nvPr>
            <p:ph type="title"/>
          </p:nvPr>
        </p:nvSpPr>
        <p:spPr/>
        <p:txBody>
          <a:bodyPr>
            <a:normAutofit/>
          </a:bodyPr>
          <a:lstStyle/>
          <a:p>
            <a:r>
              <a:rPr lang="en-US" dirty="0">
                <a:solidFill>
                  <a:srgbClr val="FF0000"/>
                </a:solidFill>
              </a:rPr>
              <a:t>Duplicate Code</a:t>
            </a:r>
          </a:p>
        </p:txBody>
      </p:sp>
      <p:sp>
        <p:nvSpPr>
          <p:cNvPr id="3" name="Content Placeholder 2"/>
          <p:cNvSpPr>
            <a:spLocks noGrp="1"/>
          </p:cNvSpPr>
          <p:nvPr>
            <p:ph idx="1"/>
          </p:nvPr>
        </p:nvSpPr>
        <p:spPr>
          <a:xfrm>
            <a:off x="685800" y="1371600"/>
            <a:ext cx="7239000" cy="4525963"/>
          </a:xfrm>
        </p:spPr>
        <p:txBody>
          <a:bodyPr>
            <a:normAutofit fontScale="77500" lnSpcReduction="20000"/>
          </a:bodyPr>
          <a:lstStyle/>
          <a:p>
            <a:r>
              <a:rPr lang="en-US" dirty="0"/>
              <a:t>The </a:t>
            </a:r>
            <a:r>
              <a:rPr lang="en-US" i="1" dirty="0"/>
              <a:t>most </a:t>
            </a:r>
            <a:r>
              <a:rPr lang="en-US" i="1" dirty="0">
                <a:solidFill>
                  <a:srgbClr val="FF0000"/>
                </a:solidFill>
              </a:rPr>
              <a:t>pervasive and pungent smell </a:t>
            </a:r>
            <a:r>
              <a:rPr lang="en-US" dirty="0"/>
              <a:t>in software</a:t>
            </a:r>
          </a:p>
          <a:p>
            <a:r>
              <a:rPr lang="en-US" dirty="0"/>
              <a:t>There is obvious or blatant duplication such as copy and paste</a:t>
            </a:r>
          </a:p>
          <a:p>
            <a:r>
              <a:rPr lang="en-US" dirty="0"/>
              <a:t>There are subtle or non-obvious duplications</a:t>
            </a:r>
          </a:p>
          <a:p>
            <a:pPr marL="0" indent="0">
              <a:buNone/>
            </a:pPr>
            <a:r>
              <a:rPr lang="en-US" dirty="0"/>
              <a:t>	&gt; Such as parallel inheritance hierarchies.</a:t>
            </a:r>
          </a:p>
          <a:p>
            <a:pPr marL="0" indent="0">
              <a:buNone/>
            </a:pPr>
            <a:r>
              <a:rPr lang="en-US" dirty="0"/>
              <a:t>	&gt; Similar algorithms</a:t>
            </a:r>
          </a:p>
          <a:p>
            <a:pPr marL="0" indent="0">
              <a:buNone/>
            </a:pPr>
            <a:endParaRPr lang="en-US" dirty="0"/>
          </a:p>
          <a:p>
            <a:r>
              <a:rPr lang="en-US" dirty="0">
                <a:solidFill>
                  <a:srgbClr val="00B050"/>
                </a:solidFill>
              </a:rPr>
              <a:t>Remedy</a:t>
            </a:r>
          </a:p>
          <a:p>
            <a:pPr lvl="1">
              <a:buFont typeface="Wingdings" pitchFamily="2" charset="2"/>
              <a:buChar char="q"/>
            </a:pPr>
            <a:r>
              <a:rPr lang="en-US" dirty="0">
                <a:solidFill>
                  <a:srgbClr val="00B050"/>
                </a:solidFill>
              </a:rPr>
              <a:t>Extract Method</a:t>
            </a:r>
          </a:p>
          <a:p>
            <a:pPr lvl="1">
              <a:buFont typeface="Wingdings" pitchFamily="2" charset="2"/>
              <a:buChar char="q"/>
            </a:pPr>
            <a:r>
              <a:rPr lang="en-US" dirty="0">
                <a:solidFill>
                  <a:srgbClr val="00B050"/>
                </a:solidFill>
              </a:rPr>
              <a:t>Pull Up Field</a:t>
            </a:r>
          </a:p>
          <a:p>
            <a:pPr lvl="1">
              <a:buFont typeface="Wingdings" pitchFamily="2" charset="2"/>
              <a:buChar char="q"/>
            </a:pPr>
            <a:r>
              <a:rPr lang="en-US">
                <a:solidFill>
                  <a:srgbClr val="00B050"/>
                </a:solidFill>
              </a:rPr>
              <a:t>Substitute </a:t>
            </a:r>
            <a:r>
              <a:rPr lang="en-US" dirty="0">
                <a:solidFill>
                  <a:srgbClr val="00B050"/>
                </a:solidFill>
              </a:rPr>
              <a:t>Algorithm</a:t>
            </a:r>
          </a:p>
          <a:p>
            <a:pPr marL="0" indent="0">
              <a:buNone/>
            </a:pPr>
            <a:endParaRPr lang="en-US" dirty="0"/>
          </a:p>
        </p:txBody>
      </p:sp>
    </p:spTree>
    <p:extLst>
      <p:ext uri="{BB962C8B-B14F-4D97-AF65-F5344CB8AC3E}">
        <p14:creationId xmlns:p14="http://schemas.microsoft.com/office/powerpoint/2010/main" val="3306796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Duplicate Code (Cont’d)</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828800"/>
            <a:ext cx="7696200" cy="4114799"/>
          </a:xfrm>
          <a:prstGeom prst="rect">
            <a:avLst/>
          </a:prstGeom>
          <a:noFill/>
          <a:ln>
            <a:solidFill>
              <a:schemeClr val="accent1">
                <a:shade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1295400"/>
            <a:ext cx="2743200" cy="430887"/>
          </a:xfrm>
          <a:prstGeom prst="rect">
            <a:avLst/>
          </a:prstGeom>
          <a:noFill/>
        </p:spPr>
        <p:txBody>
          <a:bodyPr wrap="square" rtlCol="0">
            <a:spAutoFit/>
          </a:bodyPr>
          <a:lstStyle/>
          <a:p>
            <a:r>
              <a:rPr lang="en-US" sz="2200" dirty="0" err="1"/>
              <a:t>Ctl+C</a:t>
            </a:r>
            <a:r>
              <a:rPr lang="en-US" sz="2200" dirty="0"/>
              <a:t> </a:t>
            </a:r>
            <a:r>
              <a:rPr lang="en-US" sz="2200" dirty="0" err="1"/>
              <a:t>Ctl+V</a:t>
            </a:r>
            <a:r>
              <a:rPr lang="en-US" sz="2200" dirty="0"/>
              <a:t> Pattern</a:t>
            </a:r>
          </a:p>
        </p:txBody>
      </p:sp>
    </p:spTree>
    <p:extLst>
      <p:ext uri="{BB962C8B-B14F-4D97-AF65-F5344CB8AC3E}">
        <p14:creationId xmlns:p14="http://schemas.microsoft.com/office/powerpoint/2010/main" val="1460803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76400"/>
            <a:ext cx="7294401" cy="3914775"/>
          </a:xfrm>
          <a:prstGeom prst="rect">
            <a:avLst/>
          </a:prstGeom>
          <a:noFill/>
          <a:ln>
            <a:solidFill>
              <a:schemeClr val="accent1">
                <a:shade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533400"/>
            <a:ext cx="8229600" cy="884238"/>
          </a:xfrm>
        </p:spPr>
        <p:txBody>
          <a:bodyPr>
            <a:normAutofit/>
          </a:bodyPr>
          <a:lstStyle/>
          <a:p>
            <a:r>
              <a:rPr lang="en-US" dirty="0">
                <a:solidFill>
                  <a:srgbClr val="FF0000"/>
                </a:solidFill>
              </a:rPr>
              <a:t>Duplicate Code (Cont’d)</a:t>
            </a:r>
          </a:p>
        </p:txBody>
      </p:sp>
    </p:spTree>
    <p:extLst>
      <p:ext uri="{BB962C8B-B14F-4D97-AF65-F5344CB8AC3E}">
        <p14:creationId xmlns:p14="http://schemas.microsoft.com/office/powerpoint/2010/main" val="384554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5334000" cy="3276599"/>
          </a:xfrm>
          <a:ln>
            <a:solidFill>
              <a:schemeClr val="accent1">
                <a:shade val="50000"/>
              </a:schemeClr>
            </a:solidFill>
          </a:ln>
        </p:spPr>
        <p:txBody>
          <a:bodyPr>
            <a:normAutofit fontScale="32500" lnSpcReduction="20000"/>
          </a:bodyPr>
          <a:lstStyle/>
          <a:p>
            <a:pPr marL="0" indent="0">
              <a:buNone/>
            </a:pPr>
            <a:r>
              <a:rPr lang="en-US" sz="4800" b="1" dirty="0"/>
              <a:t>public </a:t>
            </a:r>
            <a:r>
              <a:rPr lang="en-US" sz="4800" b="1" dirty="0" err="1"/>
              <a:t>int</a:t>
            </a:r>
            <a:r>
              <a:rPr lang="en-US" sz="4800" b="1" dirty="0"/>
              <a:t> </a:t>
            </a:r>
            <a:r>
              <a:rPr lang="en-US" sz="4800" dirty="0" err="1"/>
              <a:t>addCustomer</a:t>
            </a:r>
            <a:r>
              <a:rPr lang="en-US" sz="4800" dirty="0"/>
              <a:t>( </a:t>
            </a:r>
            <a:r>
              <a:rPr lang="en-US" sz="4800" b="1" dirty="0" err="1"/>
              <a:t>int</a:t>
            </a:r>
            <a:r>
              <a:rPr lang="en-US" sz="4800" b="1" dirty="0"/>
              <a:t> </a:t>
            </a:r>
            <a:r>
              <a:rPr lang="en-US" sz="4800" dirty="0" err="1"/>
              <a:t>userId</a:t>
            </a:r>
            <a:r>
              <a:rPr lang="en-US" sz="4800" dirty="0"/>
              <a:t>, Customer </a:t>
            </a:r>
            <a:r>
              <a:rPr lang="en-US" sz="4800" dirty="0" err="1"/>
              <a:t>newCustomer</a:t>
            </a:r>
            <a:r>
              <a:rPr lang="en-US" sz="4800" dirty="0"/>
              <a:t>) {</a:t>
            </a:r>
          </a:p>
          <a:p>
            <a:pPr marL="400050" lvl="1" indent="0">
              <a:buNone/>
            </a:pPr>
            <a:r>
              <a:rPr lang="en-US" sz="4400" dirty="0"/>
              <a:t>List&lt;Customer&gt; </a:t>
            </a:r>
            <a:r>
              <a:rPr lang="en-US" sz="4400" dirty="0" err="1"/>
              <a:t>customerList</a:t>
            </a:r>
            <a:r>
              <a:rPr lang="en-US" sz="4400" dirty="0"/>
              <a:t> = </a:t>
            </a:r>
            <a:r>
              <a:rPr lang="en-US" sz="4400" dirty="0" err="1"/>
              <a:t>customers.get</a:t>
            </a:r>
            <a:r>
              <a:rPr lang="en-US" sz="4400" dirty="0"/>
              <a:t>(</a:t>
            </a:r>
            <a:r>
              <a:rPr lang="en-US" sz="4400" dirty="0" err="1"/>
              <a:t>userId</a:t>
            </a:r>
            <a:r>
              <a:rPr lang="en-US" sz="4400" dirty="0"/>
              <a:t>);</a:t>
            </a:r>
          </a:p>
          <a:p>
            <a:pPr marL="400050" lvl="1" indent="0">
              <a:buNone/>
            </a:pPr>
            <a:r>
              <a:rPr lang="en-US" sz="4400" b="1" dirty="0" err="1"/>
              <a:t>int</a:t>
            </a:r>
            <a:r>
              <a:rPr lang="en-US" sz="4400" b="1" dirty="0"/>
              <a:t> </a:t>
            </a:r>
            <a:r>
              <a:rPr lang="en-US" sz="4400" dirty="0" err="1"/>
              <a:t>customerId</a:t>
            </a:r>
            <a:r>
              <a:rPr lang="en-US" sz="4400" dirty="0"/>
              <a:t> = (</a:t>
            </a:r>
            <a:r>
              <a:rPr lang="en-US" sz="4400" b="1" dirty="0" err="1"/>
              <a:t>int</a:t>
            </a:r>
            <a:r>
              <a:rPr lang="en-US" sz="4400" dirty="0"/>
              <a:t>) </a:t>
            </a:r>
            <a:r>
              <a:rPr lang="en-US" sz="4400" dirty="0" err="1"/>
              <a:t>Math.random</a:t>
            </a:r>
            <a:r>
              <a:rPr lang="en-US" sz="4400" dirty="0"/>
              <a:t>() * 1000;</a:t>
            </a:r>
          </a:p>
          <a:p>
            <a:pPr marL="400050" lvl="1" indent="0">
              <a:buNone/>
            </a:pPr>
            <a:r>
              <a:rPr lang="en-US" sz="4400" dirty="0"/>
              <a:t>// </a:t>
            </a:r>
            <a:r>
              <a:rPr lang="en-US" sz="4400" b="1" dirty="0"/>
              <a:t>TODO</a:t>
            </a:r>
            <a:r>
              <a:rPr lang="en-US" sz="4400" dirty="0"/>
              <a:t>: Logic to find/generate customer id.</a:t>
            </a:r>
          </a:p>
          <a:p>
            <a:pPr marL="400050" lvl="1" indent="0">
              <a:buNone/>
            </a:pPr>
            <a:r>
              <a:rPr lang="en-US" sz="4400" dirty="0" err="1"/>
              <a:t>newCustomer.setId</a:t>
            </a:r>
            <a:r>
              <a:rPr lang="en-US" sz="4400" dirty="0"/>
              <a:t>(</a:t>
            </a:r>
            <a:r>
              <a:rPr lang="en-US" sz="4400" dirty="0" err="1"/>
              <a:t>customerId</a:t>
            </a:r>
            <a:r>
              <a:rPr lang="en-US" sz="4400" dirty="0"/>
              <a:t>);</a:t>
            </a:r>
          </a:p>
          <a:p>
            <a:pPr marL="400050" lvl="1" indent="0">
              <a:buNone/>
            </a:pPr>
            <a:r>
              <a:rPr lang="en-US" sz="4400" b="1" dirty="0"/>
              <a:t>if </a:t>
            </a:r>
            <a:r>
              <a:rPr lang="en-US" sz="4400" dirty="0"/>
              <a:t>(</a:t>
            </a:r>
            <a:r>
              <a:rPr lang="en-US" sz="4400" dirty="0" err="1"/>
              <a:t>customerList</a:t>
            </a:r>
            <a:r>
              <a:rPr lang="en-US" sz="4400" dirty="0"/>
              <a:t> == </a:t>
            </a:r>
            <a:r>
              <a:rPr lang="en-US" sz="4400" b="1" dirty="0"/>
              <a:t>null</a:t>
            </a:r>
            <a:r>
              <a:rPr lang="en-US" sz="4400" dirty="0"/>
              <a:t>) {</a:t>
            </a:r>
          </a:p>
          <a:p>
            <a:pPr marL="800100" lvl="2" indent="0">
              <a:buNone/>
            </a:pPr>
            <a:r>
              <a:rPr lang="en-US" sz="4000" dirty="0" err="1"/>
              <a:t>customerList</a:t>
            </a:r>
            <a:r>
              <a:rPr lang="en-US" sz="4000" dirty="0"/>
              <a:t> = </a:t>
            </a:r>
            <a:r>
              <a:rPr lang="en-US" sz="4000" b="1" dirty="0"/>
              <a:t>new </a:t>
            </a:r>
            <a:r>
              <a:rPr lang="en-US" sz="4000" dirty="0" err="1"/>
              <a:t>LinkedList</a:t>
            </a:r>
            <a:r>
              <a:rPr lang="en-US" sz="4000" dirty="0"/>
              <a:t>&lt;Customer&gt;();</a:t>
            </a:r>
          </a:p>
          <a:p>
            <a:pPr marL="800100" lvl="2" indent="0">
              <a:buNone/>
            </a:pPr>
            <a:r>
              <a:rPr lang="en-US" sz="4000" dirty="0" err="1"/>
              <a:t>customers.put</a:t>
            </a:r>
            <a:r>
              <a:rPr lang="en-US" sz="4000" dirty="0"/>
              <a:t>(</a:t>
            </a:r>
            <a:r>
              <a:rPr lang="en-US" sz="4000" dirty="0" err="1"/>
              <a:t>userId</a:t>
            </a:r>
            <a:r>
              <a:rPr lang="en-US" sz="4000" dirty="0"/>
              <a:t>, </a:t>
            </a:r>
            <a:r>
              <a:rPr lang="en-US" sz="4000" dirty="0" err="1"/>
              <a:t>customerList</a:t>
            </a:r>
            <a:r>
              <a:rPr lang="en-US" sz="4000" dirty="0"/>
              <a:t>);</a:t>
            </a:r>
          </a:p>
          <a:p>
            <a:pPr marL="400050" lvl="1" indent="0">
              <a:buNone/>
            </a:pPr>
            <a:r>
              <a:rPr lang="en-US" sz="4400" dirty="0"/>
              <a:t>}</a:t>
            </a:r>
          </a:p>
          <a:p>
            <a:pPr marL="0" indent="0">
              <a:buNone/>
            </a:pPr>
            <a:r>
              <a:rPr lang="en-US" sz="4800" dirty="0"/>
              <a:t>        </a:t>
            </a:r>
            <a:r>
              <a:rPr lang="en-US" sz="4800" dirty="0" err="1"/>
              <a:t>customerList.add</a:t>
            </a:r>
            <a:r>
              <a:rPr lang="en-US" sz="4800" dirty="0"/>
              <a:t>(</a:t>
            </a:r>
            <a:r>
              <a:rPr lang="en-US" sz="4800" dirty="0" err="1"/>
              <a:t>newCustomer</a:t>
            </a:r>
            <a:r>
              <a:rPr lang="en-US" sz="4800" dirty="0"/>
              <a:t>);</a:t>
            </a:r>
          </a:p>
          <a:p>
            <a:pPr marL="0" indent="0">
              <a:buNone/>
            </a:pPr>
            <a:r>
              <a:rPr lang="en-US" sz="4800" b="1" dirty="0"/>
              <a:t>        return </a:t>
            </a:r>
            <a:r>
              <a:rPr lang="en-US" sz="4800" dirty="0" err="1"/>
              <a:t>customerId</a:t>
            </a:r>
            <a:r>
              <a:rPr lang="en-US" sz="4800" dirty="0"/>
              <a:t>;</a:t>
            </a:r>
          </a:p>
          <a:p>
            <a:pPr marL="0" indent="0">
              <a:buNone/>
            </a:pPr>
            <a:r>
              <a:rPr lang="en-US" sz="4800" dirty="0"/>
              <a:t>}</a:t>
            </a:r>
          </a:p>
          <a:p>
            <a:pPr marL="0" indent="0">
              <a:buNone/>
            </a:pPr>
            <a:endParaRPr lang="en-US" sz="4800" dirty="0"/>
          </a:p>
          <a:p>
            <a:pPr marL="0" indent="0">
              <a:buNone/>
            </a:pPr>
            <a:endParaRPr lang="en-US" dirty="0"/>
          </a:p>
        </p:txBody>
      </p:sp>
      <p:sp>
        <p:nvSpPr>
          <p:cNvPr id="4" name="Title 1"/>
          <p:cNvSpPr>
            <a:spLocks noGrp="1"/>
          </p:cNvSpPr>
          <p:nvPr>
            <p:ph type="title"/>
          </p:nvPr>
        </p:nvSpPr>
        <p:spPr/>
        <p:txBody>
          <a:bodyPr>
            <a:normAutofit/>
          </a:bodyPr>
          <a:lstStyle/>
          <a:p>
            <a:r>
              <a:rPr lang="en-US" dirty="0">
                <a:solidFill>
                  <a:srgbClr val="FF0000"/>
                </a:solidFill>
              </a:rPr>
              <a:t>Duplicate Code (Cont’d)</a:t>
            </a:r>
          </a:p>
        </p:txBody>
      </p:sp>
      <p:sp>
        <p:nvSpPr>
          <p:cNvPr id="5" name="Content Placeholder 2"/>
          <p:cNvSpPr txBox="1">
            <a:spLocks/>
          </p:cNvSpPr>
          <p:nvPr/>
        </p:nvSpPr>
        <p:spPr>
          <a:xfrm>
            <a:off x="3733800" y="3505200"/>
            <a:ext cx="5257800" cy="3352800"/>
          </a:xfrm>
          <a:prstGeom prst="rect">
            <a:avLst/>
          </a:prstGeom>
          <a:ln>
            <a:solidFill>
              <a:schemeClr val="accent1">
                <a:shade val="50000"/>
              </a:schemeClr>
            </a:solidFill>
          </a:ln>
        </p:spPr>
        <p:txBody>
          <a:bodyPr vert="horz" lIns="91440" tIns="45720" rIns="91440" bIns="45720" rtlCol="0">
            <a:normAutofit fontScale="32500" lnSpcReduction="2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tx1"/>
                </a:solidFill>
                <a:effectLst/>
                <a:uLnTx/>
                <a:uFillTx/>
                <a:latin typeface="+mn-lt"/>
                <a:ea typeface="+mn-ea"/>
                <a:cs typeface="+mn-cs"/>
              </a:rPr>
              <a:t>public </a:t>
            </a:r>
            <a:r>
              <a:rPr kumimoji="0" lang="en-US" sz="4800" b="1" i="0" u="none" strike="noStrike" kern="1200" cap="none" spc="0" normalizeH="0" baseline="0" noProof="0" dirty="0" err="1">
                <a:ln>
                  <a:noFill/>
                </a:ln>
                <a:solidFill>
                  <a:schemeClr val="tx1"/>
                </a:solidFill>
                <a:effectLst/>
                <a:uLnTx/>
                <a:uFillTx/>
                <a:latin typeface="+mn-lt"/>
                <a:ea typeface="+mn-ea"/>
                <a:cs typeface="+mn-cs"/>
              </a:rPr>
              <a:t>int</a:t>
            </a:r>
            <a:r>
              <a:rPr kumimoji="0" lang="en-US" sz="4800" b="1"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addTemplate</a:t>
            </a: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1" i="0" u="none" strike="noStrike" kern="1200" cap="none" spc="0" normalizeH="0" baseline="0" noProof="0" dirty="0" err="1">
                <a:ln>
                  <a:noFill/>
                </a:ln>
                <a:solidFill>
                  <a:schemeClr val="tx1"/>
                </a:solidFill>
                <a:effectLst/>
                <a:uLnTx/>
                <a:uFillTx/>
                <a:latin typeface="+mn-lt"/>
                <a:ea typeface="+mn-ea"/>
                <a:cs typeface="+mn-cs"/>
              </a:rPr>
              <a:t>int</a:t>
            </a:r>
            <a:r>
              <a:rPr kumimoji="0" lang="en-US" sz="4800" b="1"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userId</a:t>
            </a:r>
            <a:r>
              <a:rPr kumimoji="0" lang="en-US" sz="4800" b="0" i="0" u="none" strike="noStrike" kern="1200" cap="none" spc="0" normalizeH="0" baseline="0" noProof="0" dirty="0">
                <a:ln>
                  <a:noFill/>
                </a:ln>
                <a:solidFill>
                  <a:schemeClr val="tx1"/>
                </a:solidFill>
                <a:effectLst/>
                <a:uLnTx/>
                <a:uFillTx/>
                <a:latin typeface="+mn-lt"/>
                <a:ea typeface="+mn-ea"/>
                <a:cs typeface="+mn-cs"/>
              </a:rPr>
              <a:t>, Template </a:t>
            </a:r>
            <a:r>
              <a:rPr kumimoji="0" lang="en-US" sz="4800" b="0" i="0" u="none" strike="noStrike" kern="1200" cap="none" spc="0" normalizeH="0" baseline="0" noProof="0" dirty="0" err="1">
                <a:ln>
                  <a:noFill/>
                </a:ln>
                <a:solidFill>
                  <a:schemeClr val="tx1"/>
                </a:solidFill>
                <a:effectLst/>
                <a:uLnTx/>
                <a:uFillTx/>
                <a:latin typeface="+mn-lt"/>
                <a:ea typeface="+mn-ea"/>
                <a:cs typeface="+mn-cs"/>
              </a:rPr>
              <a:t>newTemplate</a:t>
            </a:r>
            <a:r>
              <a:rPr kumimoji="0" lang="en-US" sz="4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List&lt;Template&gt;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templateList</a:t>
            </a:r>
            <a:r>
              <a:rPr kumimoji="0" lang="en-US" sz="4800" b="0" i="0" u="none" strike="noStrike" kern="1200" cap="none" spc="0" normalizeH="0" baseline="0" noProof="0" dirty="0">
                <a:ln>
                  <a:noFill/>
                </a:ln>
                <a:solidFill>
                  <a:schemeClr val="tx1"/>
                </a:solidFill>
                <a:effectLst/>
                <a:uLnTx/>
                <a:uFillTx/>
                <a:latin typeface="+mn-lt"/>
                <a:ea typeface="+mn-ea"/>
                <a:cs typeface="+mn-cs"/>
              </a:rPr>
              <a:t> =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templates.get</a:t>
            </a:r>
            <a:r>
              <a:rPr kumimoji="0" lang="en-US" sz="4800" b="0" i="0" u="none" strike="noStrike" kern="1200" cap="none" spc="0" normalizeH="0" baseline="0" noProof="0" dirty="0">
                <a:ln>
                  <a:noFill/>
                </a:ln>
                <a:solidFill>
                  <a:schemeClr val="tx1"/>
                </a:solidFill>
                <a:effectLst/>
                <a:uLnTx/>
                <a:uFillTx/>
                <a:latin typeface="+mn-lt"/>
                <a:ea typeface="+mn-ea"/>
                <a:cs typeface="+mn-cs"/>
              </a:rPr>
              <a:t>(</a:t>
            </a:r>
            <a:r>
              <a:rPr kumimoji="0" lang="en-US" sz="4800" b="0" i="0" u="none" strike="noStrike" kern="1200" cap="none" spc="0" normalizeH="0" baseline="0" noProof="0" dirty="0" err="1">
                <a:ln>
                  <a:noFill/>
                </a:ln>
                <a:solidFill>
                  <a:schemeClr val="tx1"/>
                </a:solidFill>
                <a:effectLst/>
                <a:uLnTx/>
                <a:uFillTx/>
                <a:latin typeface="+mn-lt"/>
                <a:ea typeface="+mn-ea"/>
                <a:cs typeface="+mn-cs"/>
              </a:rPr>
              <a:t>userId</a:t>
            </a: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tx1"/>
                </a:solidFill>
                <a:effectLst/>
                <a:uLnTx/>
                <a:uFillTx/>
                <a:latin typeface="+mn-lt"/>
                <a:ea typeface="+mn-ea"/>
                <a:cs typeface="+mn-cs"/>
              </a:rPr>
              <a:t>           </a:t>
            </a:r>
            <a:r>
              <a:rPr kumimoji="0" lang="en-US" sz="4800" b="1" i="0" u="none" strike="noStrike" kern="1200" cap="none" spc="0" normalizeH="0" baseline="0" noProof="0" dirty="0" err="1">
                <a:ln>
                  <a:noFill/>
                </a:ln>
                <a:solidFill>
                  <a:schemeClr val="tx1"/>
                </a:solidFill>
                <a:effectLst/>
                <a:uLnTx/>
                <a:uFillTx/>
                <a:latin typeface="+mn-lt"/>
                <a:ea typeface="+mn-ea"/>
                <a:cs typeface="+mn-cs"/>
              </a:rPr>
              <a:t>int</a:t>
            </a:r>
            <a:r>
              <a:rPr kumimoji="0" lang="en-US" sz="4800" b="1"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templateId</a:t>
            </a:r>
            <a:r>
              <a:rPr kumimoji="0" lang="en-US" sz="4800" b="0" i="0" u="none" strike="noStrike" kern="1200" cap="none" spc="0" normalizeH="0" baseline="0" noProof="0" dirty="0">
                <a:ln>
                  <a:noFill/>
                </a:ln>
                <a:solidFill>
                  <a:schemeClr val="tx1"/>
                </a:solidFill>
                <a:effectLst/>
                <a:uLnTx/>
                <a:uFillTx/>
                <a:latin typeface="+mn-lt"/>
                <a:ea typeface="+mn-ea"/>
                <a:cs typeface="+mn-cs"/>
              </a:rPr>
              <a:t> = (</a:t>
            </a:r>
            <a:r>
              <a:rPr kumimoji="0" lang="en-US" sz="4800" b="1" i="0" u="none" strike="noStrike" kern="1200" cap="none" spc="0" normalizeH="0" baseline="0" noProof="0" dirty="0" err="1">
                <a:ln>
                  <a:noFill/>
                </a:ln>
                <a:solidFill>
                  <a:schemeClr val="tx1"/>
                </a:solidFill>
                <a:effectLst/>
                <a:uLnTx/>
                <a:uFillTx/>
                <a:latin typeface="+mn-lt"/>
                <a:ea typeface="+mn-ea"/>
                <a:cs typeface="+mn-cs"/>
              </a:rPr>
              <a:t>int</a:t>
            </a: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Math.random</a:t>
            </a:r>
            <a:r>
              <a:rPr kumimoji="0" lang="en-US" sz="4800" b="0" i="0" u="none" strike="noStrike" kern="1200" cap="none" spc="0" normalizeH="0" baseline="0" noProof="0" dirty="0">
                <a:ln>
                  <a:noFill/>
                </a:ln>
                <a:solidFill>
                  <a:schemeClr val="tx1"/>
                </a:solidFill>
                <a:effectLst/>
                <a:uLnTx/>
                <a:uFillTx/>
                <a:latin typeface="+mn-lt"/>
                <a:ea typeface="+mn-ea"/>
                <a:cs typeface="+mn-cs"/>
              </a:rPr>
              <a:t>() * 1000;</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 </a:t>
            </a:r>
            <a:r>
              <a:rPr kumimoji="0" lang="en-US" sz="4800" b="1" i="0" u="none" strike="noStrike" kern="1200" cap="none" spc="0" normalizeH="0" baseline="0" noProof="0" dirty="0">
                <a:ln>
                  <a:noFill/>
                </a:ln>
                <a:solidFill>
                  <a:schemeClr val="tx1"/>
                </a:solidFill>
                <a:effectLst/>
                <a:uLnTx/>
                <a:uFillTx/>
                <a:latin typeface="+mn-lt"/>
                <a:ea typeface="+mn-ea"/>
                <a:cs typeface="+mn-cs"/>
              </a:rPr>
              <a:t>TODO</a:t>
            </a:r>
            <a:r>
              <a:rPr kumimoji="0" lang="en-US" sz="4800" b="0" i="0" u="none" strike="noStrike" kern="1200" cap="none" spc="0" normalizeH="0" baseline="0" noProof="0" dirty="0">
                <a:ln>
                  <a:noFill/>
                </a:ln>
                <a:solidFill>
                  <a:schemeClr val="tx1"/>
                </a:solidFill>
                <a:effectLst/>
                <a:uLnTx/>
                <a:uFillTx/>
                <a:latin typeface="+mn-lt"/>
                <a:ea typeface="+mn-ea"/>
                <a:cs typeface="+mn-cs"/>
              </a:rPr>
              <a:t>: Logic to find/generate template id.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newTemplate.setId</a:t>
            </a:r>
            <a:r>
              <a:rPr kumimoji="0" lang="en-US" sz="4800" b="0" i="0" u="none" strike="noStrike" kern="1200" cap="none" spc="0" normalizeH="0" baseline="0" noProof="0" dirty="0">
                <a:ln>
                  <a:noFill/>
                </a:ln>
                <a:solidFill>
                  <a:schemeClr val="tx1"/>
                </a:solidFill>
                <a:effectLst/>
                <a:uLnTx/>
                <a:uFillTx/>
                <a:latin typeface="+mn-lt"/>
                <a:ea typeface="+mn-ea"/>
                <a:cs typeface="+mn-cs"/>
              </a:rPr>
              <a:t>(</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templateId</a:t>
            </a: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tx1"/>
                </a:solidFill>
                <a:effectLst/>
                <a:uLnTx/>
                <a:uFillTx/>
                <a:latin typeface="+mn-lt"/>
                <a:ea typeface="+mn-ea"/>
                <a:cs typeface="+mn-cs"/>
              </a:rPr>
              <a:t>           if </a:t>
            </a:r>
            <a:r>
              <a:rPr kumimoji="0" lang="en-US" sz="4800" b="0" i="0" u="none" strike="noStrike" kern="1200" cap="none" spc="0" normalizeH="0" baseline="0" noProof="0" dirty="0">
                <a:ln>
                  <a:noFill/>
                </a:ln>
                <a:solidFill>
                  <a:schemeClr val="tx1"/>
                </a:solidFill>
                <a:effectLst/>
                <a:uLnTx/>
                <a:uFillTx/>
                <a:latin typeface="+mn-lt"/>
                <a:ea typeface="+mn-ea"/>
                <a:cs typeface="+mn-cs"/>
              </a:rPr>
              <a:t>(</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templateList</a:t>
            </a:r>
            <a:r>
              <a:rPr kumimoji="0" lang="en-US" sz="4800" b="0" i="0" u="none" strike="noStrike" kern="1200" cap="none" spc="0" normalizeH="0" baseline="0" noProof="0" dirty="0">
                <a:ln>
                  <a:noFill/>
                </a:ln>
                <a:solidFill>
                  <a:schemeClr val="tx1"/>
                </a:solidFill>
                <a:effectLst/>
                <a:uLnTx/>
                <a:uFillTx/>
                <a:latin typeface="+mn-lt"/>
                <a:ea typeface="+mn-ea"/>
                <a:cs typeface="+mn-cs"/>
              </a:rPr>
              <a:t> == </a:t>
            </a:r>
            <a:r>
              <a:rPr kumimoji="0" lang="en-US" sz="4800" b="1" i="0" u="none" strike="noStrike" kern="1200" cap="none" spc="0" normalizeH="0" baseline="0" noProof="0" dirty="0">
                <a:ln>
                  <a:noFill/>
                </a:ln>
                <a:solidFill>
                  <a:schemeClr val="tx1"/>
                </a:solidFill>
                <a:effectLst/>
                <a:uLnTx/>
                <a:uFillTx/>
                <a:latin typeface="+mn-lt"/>
                <a:ea typeface="+mn-ea"/>
                <a:cs typeface="+mn-cs"/>
              </a:rPr>
              <a:t>null</a:t>
            </a:r>
            <a:r>
              <a:rPr kumimoji="0" lang="en-US" sz="4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templateList</a:t>
            </a:r>
            <a:r>
              <a:rPr kumimoji="0" lang="en-US" sz="4800" b="0" i="0" u="none" strike="noStrike" kern="1200" cap="none" spc="0" normalizeH="0" baseline="0" noProof="0" dirty="0">
                <a:ln>
                  <a:noFill/>
                </a:ln>
                <a:solidFill>
                  <a:schemeClr val="tx1"/>
                </a:solidFill>
                <a:effectLst/>
                <a:uLnTx/>
                <a:uFillTx/>
                <a:latin typeface="+mn-lt"/>
                <a:ea typeface="+mn-ea"/>
                <a:cs typeface="+mn-cs"/>
              </a:rPr>
              <a:t> = </a:t>
            </a:r>
            <a:r>
              <a:rPr kumimoji="0" lang="en-US" sz="4800" b="1" i="0" u="none" strike="noStrike" kern="1200" cap="none" spc="0" normalizeH="0" baseline="0" noProof="0" dirty="0">
                <a:ln>
                  <a:noFill/>
                </a:ln>
                <a:solidFill>
                  <a:schemeClr val="tx1"/>
                </a:solidFill>
                <a:effectLst/>
                <a:uLnTx/>
                <a:uFillTx/>
                <a:latin typeface="+mn-lt"/>
                <a:ea typeface="+mn-ea"/>
                <a:cs typeface="+mn-cs"/>
              </a:rPr>
              <a:t>new </a:t>
            </a:r>
            <a:r>
              <a:rPr kumimoji="0" lang="en-US" sz="4800" b="0" i="0" u="none" strike="noStrike" kern="1200" cap="none" spc="0" normalizeH="0" baseline="0" noProof="0" dirty="0" err="1">
                <a:ln>
                  <a:noFill/>
                </a:ln>
                <a:solidFill>
                  <a:schemeClr val="tx1"/>
                </a:solidFill>
                <a:effectLst/>
                <a:uLnTx/>
                <a:uFillTx/>
                <a:latin typeface="+mn-lt"/>
                <a:ea typeface="+mn-ea"/>
                <a:cs typeface="+mn-cs"/>
              </a:rPr>
              <a:t>LinkedList</a:t>
            </a:r>
            <a:r>
              <a:rPr kumimoji="0" lang="en-US" sz="4800" b="0" i="0" u="none" strike="noStrike" kern="1200" cap="none" spc="0" normalizeH="0" baseline="0" noProof="0" dirty="0">
                <a:ln>
                  <a:noFill/>
                </a:ln>
                <a:solidFill>
                  <a:schemeClr val="tx1"/>
                </a:solidFill>
                <a:effectLst/>
                <a:uLnTx/>
                <a:uFillTx/>
                <a:latin typeface="+mn-lt"/>
                <a:ea typeface="+mn-ea"/>
                <a:cs typeface="+mn-cs"/>
              </a:rPr>
              <a:t>&lt;Template&gt;();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templates.put</a:t>
            </a:r>
            <a:r>
              <a:rPr kumimoji="0" lang="en-US" sz="4800" b="0" i="0" u="none" strike="noStrike" kern="1200" cap="none" spc="0" normalizeH="0" baseline="0" noProof="0" dirty="0">
                <a:ln>
                  <a:noFill/>
                </a:ln>
                <a:solidFill>
                  <a:schemeClr val="tx1"/>
                </a:solidFill>
                <a:effectLst/>
                <a:uLnTx/>
                <a:uFillTx/>
                <a:latin typeface="+mn-lt"/>
                <a:ea typeface="+mn-ea"/>
                <a:cs typeface="+mn-cs"/>
              </a:rPr>
              <a:t>(</a:t>
            </a:r>
            <a:r>
              <a:rPr kumimoji="0" lang="en-US" sz="4800" b="0" i="0" u="none" strike="noStrike" kern="1200" cap="none" spc="0" normalizeH="0" baseline="0" noProof="0" dirty="0" err="1">
                <a:ln>
                  <a:noFill/>
                </a:ln>
                <a:solidFill>
                  <a:schemeClr val="tx1"/>
                </a:solidFill>
                <a:effectLst/>
                <a:uLnTx/>
                <a:uFillTx/>
                <a:latin typeface="+mn-lt"/>
                <a:ea typeface="+mn-ea"/>
                <a:cs typeface="+mn-cs"/>
              </a:rPr>
              <a:t>userId</a:t>
            </a: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templateList</a:t>
            </a: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templateList.add</a:t>
            </a:r>
            <a:r>
              <a:rPr kumimoji="0" lang="en-US" sz="4800" b="0" i="0" u="none" strike="noStrike" kern="1200" cap="none" spc="0" normalizeH="0" baseline="0" noProof="0" dirty="0">
                <a:ln>
                  <a:noFill/>
                </a:ln>
                <a:solidFill>
                  <a:schemeClr val="tx1"/>
                </a:solidFill>
                <a:effectLst/>
                <a:uLnTx/>
                <a:uFillTx/>
                <a:latin typeface="+mn-lt"/>
                <a:ea typeface="+mn-ea"/>
                <a:cs typeface="+mn-cs"/>
              </a:rPr>
              <a:t>(</a:t>
            </a:r>
            <a:r>
              <a:rPr kumimoji="0" lang="en-US" sz="4800" b="0" i="0" u="none" strike="noStrike" kern="1200" cap="none" spc="0" normalizeH="0" baseline="0" noProof="0" dirty="0" err="1">
                <a:ln>
                  <a:noFill/>
                </a:ln>
                <a:solidFill>
                  <a:schemeClr val="tx1"/>
                </a:solidFill>
                <a:effectLst/>
                <a:uLnTx/>
                <a:uFillTx/>
                <a:latin typeface="+mn-lt"/>
                <a:ea typeface="+mn-ea"/>
                <a:cs typeface="+mn-cs"/>
              </a:rPr>
              <a:t>newTemplate</a:t>
            </a: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1" i="0" u="none" strike="noStrike" kern="1200" cap="none" spc="0" normalizeH="0" baseline="0" noProof="0" dirty="0">
                <a:ln>
                  <a:noFill/>
                </a:ln>
                <a:solidFill>
                  <a:schemeClr val="tx1"/>
                </a:solidFill>
                <a:effectLst/>
                <a:uLnTx/>
                <a:uFillTx/>
                <a:latin typeface="+mn-lt"/>
                <a:ea typeface="+mn-ea"/>
                <a:cs typeface="+mn-cs"/>
              </a:rPr>
              <a:t>            return </a:t>
            </a:r>
            <a:r>
              <a:rPr kumimoji="0" lang="en-US" sz="4800" b="0" i="0" u="none" strike="noStrike" kern="1200" cap="none" spc="0" normalizeH="0" baseline="0" noProof="0" dirty="0" err="1">
                <a:ln>
                  <a:noFill/>
                </a:ln>
                <a:solidFill>
                  <a:schemeClr val="tx1"/>
                </a:solidFill>
                <a:effectLst/>
                <a:uLnTx/>
                <a:uFillTx/>
                <a:latin typeface="+mn-lt"/>
                <a:ea typeface="+mn-ea"/>
                <a:cs typeface="+mn-cs"/>
              </a:rPr>
              <a:t>templateId</a:t>
            </a: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chemeClr val="tx1"/>
                </a:solidFill>
                <a:effectLst/>
                <a:uLnTx/>
                <a:uFillTx/>
                <a:latin typeface="+mn-lt"/>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19410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1675" y="1371600"/>
            <a:ext cx="5200650" cy="495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457200" y="274638"/>
            <a:ext cx="8229600" cy="1143000"/>
          </a:xfrm>
        </p:spPr>
        <p:txBody>
          <a:bodyPr>
            <a:normAutofit/>
          </a:bodyPr>
          <a:lstStyle/>
          <a:p>
            <a:r>
              <a:rPr lang="en-US" dirty="0">
                <a:solidFill>
                  <a:srgbClr val="FF0000"/>
                </a:solidFill>
              </a:rPr>
              <a:t>Duplicate Code (Cont’d)</a:t>
            </a:r>
          </a:p>
        </p:txBody>
      </p:sp>
    </p:spTree>
    <p:extLst>
      <p:ext uri="{BB962C8B-B14F-4D97-AF65-F5344CB8AC3E}">
        <p14:creationId xmlns:p14="http://schemas.microsoft.com/office/powerpoint/2010/main" val="1373014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earch-icon.png"/>
          <p:cNvPicPr>
            <a:picLocks noChangeAspect="1"/>
          </p:cNvPicPr>
          <p:nvPr/>
        </p:nvPicPr>
        <p:blipFill>
          <a:blip r:embed="rId2" cstate="print">
            <a:lum bright="39000" contrast="-29000"/>
          </a:blip>
          <a:stretch>
            <a:fillRect/>
          </a:stretch>
        </p:blipFill>
        <p:spPr>
          <a:xfrm>
            <a:off x="6248400" y="2514600"/>
            <a:ext cx="2819400" cy="2819400"/>
          </a:xfrm>
          <a:prstGeom prst="rect">
            <a:avLst/>
          </a:prstGeom>
        </p:spPr>
      </p:pic>
      <p:sp>
        <p:nvSpPr>
          <p:cNvPr id="2" name="Title 1"/>
          <p:cNvSpPr>
            <a:spLocks noGrp="1"/>
          </p:cNvSpPr>
          <p:nvPr>
            <p:ph type="ctrTitle"/>
          </p:nvPr>
        </p:nvSpPr>
        <p:spPr>
          <a:xfrm>
            <a:off x="1447800" y="457200"/>
            <a:ext cx="5791200" cy="1142999"/>
          </a:xfrm>
        </p:spPr>
        <p:txBody>
          <a:bodyPr>
            <a:noAutofit/>
          </a:bodyPr>
          <a:lstStyle/>
          <a:p>
            <a:r>
              <a:rPr lang="en-US" sz="6000" b="1" dirty="0"/>
              <a:t>Code Smells?</a:t>
            </a:r>
          </a:p>
        </p:txBody>
      </p:sp>
      <p:sp>
        <p:nvSpPr>
          <p:cNvPr id="6" name="TextBox 5"/>
          <p:cNvSpPr txBox="1"/>
          <p:nvPr/>
        </p:nvSpPr>
        <p:spPr>
          <a:xfrm>
            <a:off x="661988" y="4724400"/>
            <a:ext cx="4467225" cy="1815882"/>
          </a:xfrm>
          <a:prstGeom prst="rect">
            <a:avLst/>
          </a:prstGeom>
          <a:noFill/>
        </p:spPr>
        <p:txBody>
          <a:bodyPr wrap="square" rtlCol="0">
            <a:spAutoFit/>
          </a:bodyPr>
          <a:lstStyle/>
          <a:p>
            <a:r>
              <a:rPr lang="en-US" sz="2800" dirty="0">
                <a:latin typeface="+mj-lt"/>
                <a:cs typeface="Arial" pitchFamily="34" charset="0"/>
              </a:rPr>
              <a:t>A code smell is a design that </a:t>
            </a:r>
            <a:r>
              <a:rPr lang="en-US" sz="2800" b="1" dirty="0">
                <a:latin typeface="+mj-lt"/>
                <a:cs typeface="Arial" pitchFamily="34" charset="0"/>
              </a:rPr>
              <a:t>duplicates, complicates or tightly-coupled code</a:t>
            </a:r>
          </a:p>
          <a:p>
            <a:endParaRPr lang="en-US" sz="2800" dirty="0"/>
          </a:p>
        </p:txBody>
      </p:sp>
      <p:sp>
        <p:nvSpPr>
          <p:cNvPr id="9" name="TextBox 8"/>
          <p:cNvSpPr txBox="1"/>
          <p:nvPr/>
        </p:nvSpPr>
        <p:spPr>
          <a:xfrm>
            <a:off x="5334000" y="1886027"/>
            <a:ext cx="3581400" cy="4401205"/>
          </a:xfrm>
          <a:prstGeom prst="rect">
            <a:avLst/>
          </a:prstGeom>
          <a:noFill/>
        </p:spPr>
        <p:txBody>
          <a:bodyPr wrap="square" rtlCol="0">
            <a:spAutoFit/>
          </a:bodyPr>
          <a:lstStyle/>
          <a:p>
            <a:pPr algn="just"/>
            <a:r>
              <a:rPr lang="en-US" sz="2000" dirty="0"/>
              <a:t>In computer programming, code smell is any symptom in the source code of a program that possibly indicates a deeper problem. Code smells are usually not bugs—they are not technically incorrect and do not currently prevent the program from functioning. Instead, they indicate </a:t>
            </a:r>
            <a:r>
              <a:rPr lang="en-US" sz="2000" b="1" dirty="0"/>
              <a:t>weaknesses in design </a:t>
            </a:r>
            <a:r>
              <a:rPr lang="en-US" sz="2000" dirty="0"/>
              <a:t>that may be slowing down development or increasing the risk of bugs or failures in the future.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723" y="2077328"/>
            <a:ext cx="4619625" cy="1990725"/>
          </a:xfrm>
          <a:prstGeom prst="rect">
            <a:avLst/>
          </a:prstGeom>
        </p:spPr>
      </p:pic>
    </p:spTree>
    <p:extLst>
      <p:ext uri="{BB962C8B-B14F-4D97-AF65-F5344CB8AC3E}">
        <p14:creationId xmlns:p14="http://schemas.microsoft.com/office/powerpoint/2010/main" val="2357120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514600"/>
            <a:ext cx="2514600" cy="1524000"/>
          </a:xfrm>
        </p:spPr>
        <p:txBody>
          <a:bodyPr>
            <a:normAutofit fontScale="90000"/>
          </a:bodyPr>
          <a:lstStyle/>
          <a:p>
            <a:pPr algn="l"/>
            <a:r>
              <a:rPr lang="en-US" sz="2400" dirty="0"/>
              <a:t>Literal </a:t>
            </a:r>
            <a:br>
              <a:rPr lang="en-US" sz="2400" dirty="0"/>
            </a:br>
            <a:r>
              <a:rPr lang="en-US" sz="2400" dirty="0"/>
              <a:t>Semantic	</a:t>
            </a:r>
            <a:br>
              <a:rPr lang="en-US" sz="2400" dirty="0"/>
            </a:br>
            <a:r>
              <a:rPr lang="en-US" sz="2400" dirty="0"/>
              <a:t>Data Duplication</a:t>
            </a:r>
            <a:br>
              <a:rPr lang="en-US" sz="2400" dirty="0"/>
            </a:br>
            <a:r>
              <a:rPr lang="en-US" sz="2400" dirty="0"/>
              <a:t>Conceptual</a:t>
            </a:r>
            <a:br>
              <a:rPr lang="en-US" sz="2400" dirty="0"/>
            </a:br>
            <a:endParaRPr lang="en-US" sz="2400" dirty="0"/>
          </a:p>
        </p:txBody>
      </p:sp>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mj-lt"/>
                <a:ea typeface="+mj-ea"/>
                <a:cs typeface="+mj-cs"/>
              </a:rPr>
              <a:t>Duplicate Code (Cont’d)</a:t>
            </a:r>
          </a:p>
        </p:txBody>
      </p:sp>
      <p:sp>
        <p:nvSpPr>
          <p:cNvPr id="4" name="Rectangle 3"/>
          <p:cNvSpPr/>
          <p:nvPr/>
        </p:nvSpPr>
        <p:spPr>
          <a:xfrm>
            <a:off x="1295400" y="1808946"/>
            <a:ext cx="3352800" cy="477054"/>
          </a:xfrm>
          <a:prstGeom prst="rect">
            <a:avLst/>
          </a:prstGeom>
        </p:spPr>
        <p:txBody>
          <a:bodyPr wrap="square">
            <a:spAutoFit/>
          </a:bodyPr>
          <a:lstStyle/>
          <a:p>
            <a:r>
              <a:rPr lang="en-US" sz="2500" dirty="0"/>
              <a:t>Levels of Duplication</a:t>
            </a:r>
          </a:p>
        </p:txBody>
      </p:sp>
      <p:pic>
        <p:nvPicPr>
          <p:cNvPr id="5" name="Picture 4" descr="duplicate.gif"/>
          <p:cNvPicPr>
            <a:picLocks noChangeAspect="1"/>
          </p:cNvPicPr>
          <p:nvPr/>
        </p:nvPicPr>
        <p:blipFill>
          <a:blip r:embed="rId2" cstate="print"/>
          <a:stretch>
            <a:fillRect/>
          </a:stretch>
        </p:blipFill>
        <p:spPr>
          <a:xfrm>
            <a:off x="4648200" y="1828800"/>
            <a:ext cx="3825828" cy="3581400"/>
          </a:xfrm>
          <a:prstGeom prst="rect">
            <a:avLst/>
          </a:prstGeom>
        </p:spPr>
      </p:pic>
    </p:spTree>
    <p:extLst>
      <p:ext uri="{BB962C8B-B14F-4D97-AF65-F5344CB8AC3E}">
        <p14:creationId xmlns:p14="http://schemas.microsoft.com/office/powerpoint/2010/main" val="1967629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95400"/>
            <a:ext cx="8229600" cy="1096962"/>
          </a:xfrm>
        </p:spPr>
        <p:txBody>
          <a:bodyPr>
            <a:normAutofit/>
          </a:bodyPr>
          <a:lstStyle/>
          <a:p>
            <a:r>
              <a:rPr lang="en-US" sz="3200" dirty="0">
                <a:solidFill>
                  <a:srgbClr val="FF0000"/>
                </a:solidFill>
              </a:rPr>
              <a:t>Literal Duplication</a:t>
            </a:r>
          </a:p>
        </p:txBody>
      </p:sp>
      <p:sp>
        <p:nvSpPr>
          <p:cNvPr id="3" name="Content Placeholder 2"/>
          <p:cNvSpPr>
            <a:spLocks noGrp="1"/>
          </p:cNvSpPr>
          <p:nvPr>
            <p:ph idx="1"/>
          </p:nvPr>
        </p:nvSpPr>
        <p:spPr>
          <a:xfrm>
            <a:off x="533400" y="2667001"/>
            <a:ext cx="7391400" cy="990600"/>
          </a:xfrm>
        </p:spPr>
        <p:txBody>
          <a:bodyPr/>
          <a:lstStyle/>
          <a:p>
            <a:pPr marL="0" indent="0">
              <a:buNone/>
            </a:pPr>
            <a:r>
              <a:rPr lang="en-US" dirty="0"/>
              <a:t>		</a:t>
            </a:r>
            <a:r>
              <a:rPr lang="en-US" sz="2800" dirty="0"/>
              <a:t>Same for loop in 2 places</a:t>
            </a:r>
          </a:p>
          <a:p>
            <a:pPr marL="0" indent="0">
              <a:buNone/>
            </a:pPr>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mj-lt"/>
                <a:ea typeface="+mj-ea"/>
                <a:cs typeface="+mj-cs"/>
              </a:rPr>
              <a:t>Duplicate Code (Cont’d)</a:t>
            </a:r>
          </a:p>
        </p:txBody>
      </p:sp>
    </p:spTree>
    <p:extLst>
      <p:ext uri="{BB962C8B-B14F-4D97-AF65-F5344CB8AC3E}">
        <p14:creationId xmlns:p14="http://schemas.microsoft.com/office/powerpoint/2010/main" val="3783403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762000"/>
          </a:xfrm>
        </p:spPr>
        <p:txBody>
          <a:bodyPr>
            <a:normAutofit/>
          </a:bodyPr>
          <a:lstStyle/>
          <a:p>
            <a:r>
              <a:rPr lang="en-US" sz="3200" dirty="0">
                <a:solidFill>
                  <a:srgbClr val="FF0000"/>
                </a:solidFill>
              </a:rPr>
              <a:t>Semantic Duplication</a:t>
            </a:r>
          </a:p>
        </p:txBody>
      </p:sp>
      <p:sp>
        <p:nvSpPr>
          <p:cNvPr id="3" name="Content Placeholder 2"/>
          <p:cNvSpPr>
            <a:spLocks noGrp="1"/>
          </p:cNvSpPr>
          <p:nvPr>
            <p:ph idx="1"/>
          </p:nvPr>
        </p:nvSpPr>
        <p:spPr>
          <a:xfrm>
            <a:off x="457200" y="2286000"/>
            <a:ext cx="8229600" cy="3840163"/>
          </a:xfrm>
        </p:spPr>
        <p:txBody>
          <a:bodyPr>
            <a:normAutofit fontScale="55000" lnSpcReduction="20000"/>
          </a:bodyPr>
          <a:lstStyle/>
          <a:p>
            <a:pPr marL="0" indent="0">
              <a:buNone/>
            </a:pPr>
            <a:r>
              <a:rPr lang="en-US" dirty="0">
                <a:solidFill>
                  <a:srgbClr val="FF0000"/>
                </a:solidFill>
              </a:rPr>
              <a:t>1st Level - For and For Each Loop</a:t>
            </a:r>
          </a:p>
          <a:p>
            <a:pPr marL="0" indent="0">
              <a:buNone/>
            </a:pPr>
            <a:r>
              <a:rPr lang="en-US" dirty="0">
                <a:solidFill>
                  <a:srgbClr val="FF0000"/>
                </a:solidFill>
              </a:rPr>
              <a:t>2nd Level - Loop v/s Lines repeated</a:t>
            </a:r>
          </a:p>
          <a:p>
            <a:pPr marL="0" indent="0">
              <a:buNone/>
            </a:pPr>
            <a:r>
              <a:rPr lang="en-US" dirty="0">
                <a:solidFill>
                  <a:srgbClr val="FF0000"/>
                </a:solidFill>
              </a:rPr>
              <a:t>3rd Level - Loop v/s Recursion</a:t>
            </a:r>
          </a:p>
          <a:p>
            <a:pPr marL="0" indent="0">
              <a:buNone/>
            </a:pPr>
            <a:r>
              <a:rPr lang="en-US" dirty="0" err="1">
                <a:solidFill>
                  <a:srgbClr val="FF0000"/>
                </a:solidFill>
              </a:rPr>
              <a:t>stack.push</a:t>
            </a:r>
            <a:r>
              <a:rPr lang="en-US" dirty="0">
                <a:solidFill>
                  <a:srgbClr val="FF0000"/>
                </a:solidFill>
              </a:rPr>
              <a:t>(1);</a:t>
            </a:r>
          </a:p>
          <a:p>
            <a:pPr marL="0" indent="0">
              <a:buNone/>
            </a:pPr>
            <a:r>
              <a:rPr lang="en-US" dirty="0" err="1">
                <a:solidFill>
                  <a:srgbClr val="FF0000"/>
                </a:solidFill>
              </a:rPr>
              <a:t>stack.push</a:t>
            </a:r>
            <a:r>
              <a:rPr lang="en-US" dirty="0">
                <a:solidFill>
                  <a:srgbClr val="FF0000"/>
                </a:solidFill>
              </a:rPr>
              <a:t>(3);</a:t>
            </a:r>
          </a:p>
          <a:p>
            <a:pPr marL="0" indent="0">
              <a:buNone/>
            </a:pPr>
            <a:r>
              <a:rPr lang="en-US" dirty="0" err="1">
                <a:solidFill>
                  <a:srgbClr val="FF0000"/>
                </a:solidFill>
              </a:rPr>
              <a:t>stack.push</a:t>
            </a:r>
            <a:r>
              <a:rPr lang="en-US" dirty="0">
                <a:solidFill>
                  <a:srgbClr val="FF0000"/>
                </a:solidFill>
              </a:rPr>
              <a:t>(5);</a:t>
            </a:r>
          </a:p>
          <a:p>
            <a:pPr marL="0" indent="0">
              <a:buNone/>
            </a:pPr>
            <a:r>
              <a:rPr lang="en-US" dirty="0" err="1">
                <a:solidFill>
                  <a:srgbClr val="FF0000"/>
                </a:solidFill>
              </a:rPr>
              <a:t>stack.push</a:t>
            </a:r>
            <a:r>
              <a:rPr lang="en-US" dirty="0">
                <a:solidFill>
                  <a:srgbClr val="FF0000"/>
                </a:solidFill>
              </a:rPr>
              <a:t>(10);</a:t>
            </a:r>
          </a:p>
          <a:p>
            <a:pPr marL="0" indent="0">
              <a:buNone/>
            </a:pPr>
            <a:r>
              <a:rPr lang="en-US" dirty="0" err="1">
                <a:solidFill>
                  <a:srgbClr val="FF0000"/>
                </a:solidFill>
              </a:rPr>
              <a:t>stack.push</a:t>
            </a:r>
            <a:r>
              <a:rPr lang="en-US" dirty="0">
                <a:solidFill>
                  <a:srgbClr val="FF0000"/>
                </a:solidFill>
              </a:rPr>
              <a:t>(15);</a:t>
            </a:r>
          </a:p>
          <a:p>
            <a:pPr marL="0" indent="0">
              <a:buNone/>
            </a:pPr>
            <a:endParaRPr lang="en-US" dirty="0"/>
          </a:p>
          <a:p>
            <a:pPr marL="0" indent="0">
              <a:buNone/>
            </a:pPr>
            <a:r>
              <a:rPr lang="en-US" dirty="0"/>
              <a:t>v/s</a:t>
            </a:r>
          </a:p>
          <a:p>
            <a:pPr marL="0" indent="0">
              <a:buNone/>
            </a:pPr>
            <a:endParaRPr lang="en-US" b="1" dirty="0"/>
          </a:p>
          <a:p>
            <a:pPr marL="0" indent="0">
              <a:buNone/>
            </a:pPr>
            <a:r>
              <a:rPr lang="en-US" b="1" dirty="0">
                <a:solidFill>
                  <a:srgbClr val="00B050"/>
                </a:solidFill>
              </a:rPr>
              <a:t>for</a:t>
            </a:r>
            <a:r>
              <a:rPr lang="en-US" dirty="0">
                <a:solidFill>
                  <a:srgbClr val="00B050"/>
                </a:solidFill>
              </a:rPr>
              <a:t>(</a:t>
            </a:r>
            <a:r>
              <a:rPr lang="en-US" b="1" dirty="0" err="1">
                <a:solidFill>
                  <a:srgbClr val="00B050"/>
                </a:solidFill>
              </a:rPr>
              <a:t>int</a:t>
            </a:r>
            <a:r>
              <a:rPr lang="en-US" b="1" dirty="0">
                <a:solidFill>
                  <a:srgbClr val="00B050"/>
                </a:solidFill>
              </a:rPr>
              <a:t> </a:t>
            </a:r>
            <a:r>
              <a:rPr lang="en-US" dirty="0">
                <a:solidFill>
                  <a:srgbClr val="00B050"/>
                </a:solidFill>
              </a:rPr>
              <a:t>i : </a:t>
            </a:r>
            <a:r>
              <a:rPr lang="en-US" dirty="0" err="1">
                <a:solidFill>
                  <a:srgbClr val="00B050"/>
                </a:solidFill>
              </a:rPr>
              <a:t>asList</a:t>
            </a:r>
            <a:r>
              <a:rPr lang="en-US" dirty="0">
                <a:solidFill>
                  <a:srgbClr val="00B050"/>
                </a:solidFill>
              </a:rPr>
              <a:t>(1,3,5,10,15))</a:t>
            </a:r>
          </a:p>
          <a:p>
            <a:pPr marL="0" indent="0">
              <a:buNone/>
            </a:pPr>
            <a:r>
              <a:rPr lang="en-US" dirty="0" err="1">
                <a:solidFill>
                  <a:srgbClr val="00B050"/>
                </a:solidFill>
              </a:rPr>
              <a:t>stack.push</a:t>
            </a:r>
            <a:r>
              <a:rPr lang="en-US" dirty="0">
                <a:solidFill>
                  <a:srgbClr val="00B050"/>
                </a:solidFill>
              </a:rPr>
              <a:t>(i);</a:t>
            </a:r>
          </a:p>
          <a:p>
            <a:pPr marL="0" indent="0">
              <a:buNone/>
            </a:pPr>
            <a:endParaRPr lang="en-US" dirty="0"/>
          </a:p>
        </p:txBody>
      </p:sp>
      <p:sp>
        <p:nvSpPr>
          <p:cNvPr id="4" name="Title 1"/>
          <p:cNvSpPr txBox="1">
            <a:spLocks/>
          </p:cNvSpPr>
          <p:nvPr/>
        </p:nvSpPr>
        <p:spPr>
          <a:xfrm>
            <a:off x="533400" y="38100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mj-lt"/>
                <a:ea typeface="+mj-ea"/>
                <a:cs typeface="+mj-cs"/>
              </a:rPr>
              <a:t>Duplicate Code (Cont’d)</a:t>
            </a:r>
          </a:p>
        </p:txBody>
      </p:sp>
    </p:spTree>
    <p:extLst>
      <p:ext uri="{BB962C8B-B14F-4D97-AF65-F5344CB8AC3E}">
        <p14:creationId xmlns:p14="http://schemas.microsoft.com/office/powerpoint/2010/main" val="1823304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685800"/>
          </a:xfrm>
        </p:spPr>
        <p:txBody>
          <a:bodyPr>
            <a:normAutofit fontScale="90000"/>
          </a:bodyPr>
          <a:lstStyle/>
          <a:p>
            <a:br>
              <a:rPr lang="en-US" sz="3800" dirty="0">
                <a:solidFill>
                  <a:srgbClr val="FF0000"/>
                </a:solidFill>
              </a:rPr>
            </a:br>
            <a:r>
              <a:rPr lang="en-US" sz="3600" dirty="0">
                <a:solidFill>
                  <a:srgbClr val="FF0000"/>
                </a:solidFill>
              </a:rPr>
              <a:t>Data Duplication</a:t>
            </a:r>
          </a:p>
        </p:txBody>
      </p:sp>
      <p:sp>
        <p:nvSpPr>
          <p:cNvPr id="3" name="Content Placeholder 2"/>
          <p:cNvSpPr>
            <a:spLocks noGrp="1"/>
          </p:cNvSpPr>
          <p:nvPr>
            <p:ph idx="1"/>
          </p:nvPr>
        </p:nvSpPr>
        <p:spPr>
          <a:xfrm>
            <a:off x="457200" y="1905000"/>
            <a:ext cx="8229600" cy="2590799"/>
          </a:xfrm>
        </p:spPr>
        <p:txBody>
          <a:bodyPr/>
          <a:lstStyle/>
          <a:p>
            <a:pPr>
              <a:buNone/>
            </a:pPr>
            <a:endParaRPr lang="en-US" dirty="0"/>
          </a:p>
          <a:p>
            <a:pPr>
              <a:buNone/>
            </a:pPr>
            <a:endParaRPr lang="en-US" dirty="0"/>
          </a:p>
          <a:p>
            <a:pPr algn="just"/>
            <a:r>
              <a:rPr lang="en-US" sz="2800" dirty="0"/>
              <a:t>Some constant declared in 2 classes (test and production)</a:t>
            </a:r>
          </a:p>
          <a:p>
            <a:pPr marL="0" indent="0">
              <a:buNone/>
            </a:pPr>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mj-lt"/>
                <a:ea typeface="+mj-ea"/>
                <a:cs typeface="+mj-cs"/>
              </a:rPr>
              <a:t>Duplicate Code (Cont’d)</a:t>
            </a:r>
          </a:p>
        </p:txBody>
      </p:sp>
    </p:spTree>
    <p:extLst>
      <p:ext uri="{BB962C8B-B14F-4D97-AF65-F5344CB8AC3E}">
        <p14:creationId xmlns:p14="http://schemas.microsoft.com/office/powerpoint/2010/main" val="1017002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762000"/>
          </a:xfrm>
        </p:spPr>
        <p:txBody>
          <a:bodyPr>
            <a:noAutofit/>
          </a:bodyPr>
          <a:lstStyle/>
          <a:p>
            <a:br>
              <a:rPr lang="en-US" sz="3200" dirty="0">
                <a:solidFill>
                  <a:srgbClr val="FF0000"/>
                </a:solidFill>
              </a:rPr>
            </a:br>
            <a:r>
              <a:rPr lang="en-US" sz="3200" dirty="0">
                <a:solidFill>
                  <a:srgbClr val="FF0000"/>
                </a:solidFill>
              </a:rPr>
              <a:t>Conceptual Duplication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r>
              <a:rPr lang="en-US" sz="2800" dirty="0"/>
              <a:t>Two Algorithms to Sort elements (Bubble sort and Quick sort)</a:t>
            </a:r>
          </a:p>
          <a:p>
            <a:pPr marL="0" indent="0">
              <a:buNone/>
            </a:pPr>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mj-lt"/>
                <a:ea typeface="+mj-ea"/>
                <a:cs typeface="+mj-cs"/>
              </a:rPr>
              <a:t>Duplicate Code (Cont’d)</a:t>
            </a:r>
          </a:p>
        </p:txBody>
      </p:sp>
    </p:spTree>
    <p:extLst>
      <p:ext uri="{BB962C8B-B14F-4D97-AF65-F5344CB8AC3E}">
        <p14:creationId xmlns:p14="http://schemas.microsoft.com/office/powerpoint/2010/main" val="759801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a:bodyPr>
          <a:lstStyle/>
          <a:p>
            <a:r>
              <a:rPr lang="en-US" dirty="0">
                <a:solidFill>
                  <a:srgbClr val="00B050"/>
                </a:solidFill>
              </a:rPr>
              <a:t>Pull Up Field</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514600"/>
            <a:ext cx="7205296"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43600" y="304800"/>
            <a:ext cx="2618345" cy="369332"/>
          </a:xfrm>
          <a:prstGeom prst="rect">
            <a:avLst/>
          </a:prstGeom>
          <a:noFill/>
        </p:spPr>
        <p:txBody>
          <a:bodyPr wrap="none" rtlCol="0">
            <a:spAutoFit/>
          </a:bodyPr>
          <a:lstStyle/>
          <a:p>
            <a:r>
              <a:rPr lang="en-US" dirty="0"/>
              <a:t>Remedy of duplicate code</a:t>
            </a:r>
          </a:p>
        </p:txBody>
      </p:sp>
    </p:spTree>
    <p:extLst>
      <p:ext uri="{BB962C8B-B14F-4D97-AF65-F5344CB8AC3E}">
        <p14:creationId xmlns:p14="http://schemas.microsoft.com/office/powerpoint/2010/main" val="109035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Substitute Algorithm</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t>String </a:t>
            </a:r>
            <a:r>
              <a:rPr lang="en-US" dirty="0" err="1"/>
              <a:t>foundPerson</a:t>
            </a:r>
            <a:r>
              <a:rPr lang="en-US" dirty="0"/>
              <a:t>(String[] people){</a:t>
            </a:r>
          </a:p>
          <a:p>
            <a:pPr marL="0" indent="0">
              <a:buNone/>
            </a:pPr>
            <a:r>
              <a:rPr lang="en-US" dirty="0"/>
              <a:t>for (</a:t>
            </a:r>
            <a:r>
              <a:rPr lang="en-US" dirty="0" err="1"/>
              <a:t>int</a:t>
            </a:r>
            <a:r>
              <a:rPr lang="en-US" dirty="0"/>
              <a:t> i = 0; i &lt; </a:t>
            </a:r>
            <a:r>
              <a:rPr lang="en-US" dirty="0" err="1"/>
              <a:t>people.length</a:t>
            </a:r>
            <a:r>
              <a:rPr lang="en-US" dirty="0"/>
              <a:t>; i++) {</a:t>
            </a:r>
          </a:p>
          <a:p>
            <a:pPr marL="0" indent="0">
              <a:buNone/>
            </a:pPr>
            <a:r>
              <a:rPr lang="en-US" dirty="0"/>
              <a:t>if (people[i].equals ("Don")){</a:t>
            </a:r>
          </a:p>
          <a:p>
            <a:pPr marL="0" indent="0">
              <a:buNone/>
            </a:pPr>
            <a:r>
              <a:rPr lang="en-US" dirty="0"/>
              <a:t>return "Don";</a:t>
            </a:r>
          </a:p>
          <a:p>
            <a:pPr marL="0" indent="0">
              <a:buNone/>
            </a:pPr>
            <a:r>
              <a:rPr lang="en-US" dirty="0"/>
              <a:t>}</a:t>
            </a:r>
          </a:p>
          <a:p>
            <a:pPr marL="0" indent="0">
              <a:buNone/>
            </a:pPr>
            <a:r>
              <a:rPr lang="en-US" dirty="0"/>
              <a:t>if (people[i].equals ("John")){</a:t>
            </a:r>
          </a:p>
          <a:p>
            <a:pPr marL="0" indent="0">
              <a:buNone/>
            </a:pPr>
            <a:r>
              <a:rPr lang="en-US" dirty="0"/>
              <a:t>return "John";</a:t>
            </a:r>
          </a:p>
          <a:p>
            <a:pPr marL="0" indent="0">
              <a:buNone/>
            </a:pPr>
            <a:r>
              <a:rPr lang="en-US" dirty="0"/>
              <a:t>}</a:t>
            </a:r>
          </a:p>
          <a:p>
            <a:pPr marL="0" indent="0">
              <a:buNone/>
            </a:pPr>
            <a:r>
              <a:rPr lang="en-US" dirty="0"/>
              <a:t>if (people[i].equals ("Kent")){</a:t>
            </a:r>
          </a:p>
          <a:p>
            <a:pPr marL="0" indent="0">
              <a:buNone/>
            </a:pPr>
            <a:r>
              <a:rPr lang="en-US" dirty="0"/>
              <a:t>return "Kent";</a:t>
            </a:r>
          </a:p>
          <a:p>
            <a:pPr marL="0" indent="0">
              <a:buNone/>
            </a:pPr>
            <a:r>
              <a:rPr lang="en-US" dirty="0"/>
              <a:t>}</a:t>
            </a:r>
          </a:p>
          <a:p>
            <a:pPr marL="0" indent="0">
              <a:buNone/>
            </a:pPr>
            <a:r>
              <a:rPr lang="en-US" dirty="0"/>
              <a:t>}</a:t>
            </a:r>
          </a:p>
          <a:p>
            <a:pPr marL="0" indent="0">
              <a:buNone/>
            </a:pPr>
            <a:r>
              <a:rPr lang="en-US" dirty="0"/>
              <a:t>return "";</a:t>
            </a:r>
          </a:p>
          <a:p>
            <a:pPr marL="0" indent="0">
              <a:buNone/>
            </a:pPr>
            <a:r>
              <a:rPr lang="en-US" dirty="0"/>
              <a:t>}</a:t>
            </a:r>
          </a:p>
          <a:p>
            <a:pPr marL="0" indent="0">
              <a:buNone/>
            </a:pPr>
            <a:endParaRPr lang="en-US" dirty="0"/>
          </a:p>
          <a:p>
            <a:pPr marL="0" indent="0">
              <a:buNone/>
            </a:pPr>
            <a:r>
              <a:rPr lang="en-US" dirty="0">
                <a:solidFill>
                  <a:srgbClr val="00B050"/>
                </a:solidFill>
              </a:rPr>
              <a:t>String </a:t>
            </a:r>
            <a:r>
              <a:rPr lang="en-US" dirty="0" err="1">
                <a:solidFill>
                  <a:srgbClr val="00B050"/>
                </a:solidFill>
              </a:rPr>
              <a:t>foundPerson</a:t>
            </a:r>
            <a:r>
              <a:rPr lang="en-US" dirty="0">
                <a:solidFill>
                  <a:srgbClr val="00B050"/>
                </a:solidFill>
              </a:rPr>
              <a:t>(String[] people){</a:t>
            </a:r>
          </a:p>
          <a:p>
            <a:pPr marL="0" indent="0">
              <a:buNone/>
            </a:pPr>
            <a:r>
              <a:rPr lang="en-US" dirty="0">
                <a:solidFill>
                  <a:srgbClr val="00B050"/>
                </a:solidFill>
              </a:rPr>
              <a:t>List candidates = </a:t>
            </a:r>
            <a:r>
              <a:rPr lang="en-US" dirty="0" err="1">
                <a:solidFill>
                  <a:srgbClr val="00B050"/>
                </a:solidFill>
              </a:rPr>
              <a:t>Arrays.asList</a:t>
            </a:r>
            <a:r>
              <a:rPr lang="en-US" dirty="0">
                <a:solidFill>
                  <a:srgbClr val="00B050"/>
                </a:solidFill>
              </a:rPr>
              <a:t>(new String[]</a:t>
            </a:r>
          </a:p>
          <a:p>
            <a:pPr marL="0" indent="0">
              <a:buNone/>
            </a:pPr>
            <a:r>
              <a:rPr lang="en-US" dirty="0">
                <a:solidFill>
                  <a:srgbClr val="00B050"/>
                </a:solidFill>
              </a:rPr>
              <a:t>{"Don", "John", "Kent"});</a:t>
            </a:r>
          </a:p>
          <a:p>
            <a:pPr marL="0" indent="0">
              <a:buNone/>
            </a:pPr>
            <a:r>
              <a:rPr lang="en-US" dirty="0">
                <a:solidFill>
                  <a:srgbClr val="00B050"/>
                </a:solidFill>
              </a:rPr>
              <a:t>for (String person : people)</a:t>
            </a:r>
          </a:p>
          <a:p>
            <a:pPr marL="0" indent="0">
              <a:buNone/>
            </a:pPr>
            <a:r>
              <a:rPr lang="en-US" dirty="0">
                <a:solidFill>
                  <a:srgbClr val="00B050"/>
                </a:solidFill>
              </a:rPr>
              <a:t>if (</a:t>
            </a:r>
            <a:r>
              <a:rPr lang="en-US" dirty="0" err="1">
                <a:solidFill>
                  <a:srgbClr val="00B050"/>
                </a:solidFill>
              </a:rPr>
              <a:t>candidates.contains</a:t>
            </a:r>
            <a:r>
              <a:rPr lang="en-US" dirty="0">
                <a:solidFill>
                  <a:srgbClr val="00B050"/>
                </a:solidFill>
              </a:rPr>
              <a:t>(person))</a:t>
            </a:r>
          </a:p>
          <a:p>
            <a:pPr marL="0" indent="0">
              <a:buNone/>
            </a:pPr>
            <a:r>
              <a:rPr lang="en-US" dirty="0">
                <a:solidFill>
                  <a:srgbClr val="00B050"/>
                </a:solidFill>
              </a:rPr>
              <a:t>return person;</a:t>
            </a:r>
          </a:p>
          <a:p>
            <a:pPr marL="0" indent="0">
              <a:buNone/>
            </a:pPr>
            <a:r>
              <a:rPr lang="en-US" dirty="0">
                <a:solidFill>
                  <a:srgbClr val="00B050"/>
                </a:solidFill>
              </a:rPr>
              <a:t>return "";</a:t>
            </a:r>
          </a:p>
          <a:p>
            <a:pPr marL="0" indent="0">
              <a:buNone/>
            </a:pPr>
            <a:endParaRPr lang="en-US" dirty="0"/>
          </a:p>
        </p:txBody>
      </p:sp>
      <p:sp>
        <p:nvSpPr>
          <p:cNvPr id="4" name="TextBox 3"/>
          <p:cNvSpPr txBox="1"/>
          <p:nvPr/>
        </p:nvSpPr>
        <p:spPr>
          <a:xfrm>
            <a:off x="6068455" y="240268"/>
            <a:ext cx="2618345" cy="369332"/>
          </a:xfrm>
          <a:prstGeom prst="rect">
            <a:avLst/>
          </a:prstGeom>
          <a:noFill/>
        </p:spPr>
        <p:txBody>
          <a:bodyPr wrap="none" rtlCol="0">
            <a:spAutoFit/>
          </a:bodyPr>
          <a:lstStyle/>
          <a:p>
            <a:r>
              <a:rPr lang="en-US" dirty="0"/>
              <a:t>Remedy of duplicate code</a:t>
            </a:r>
          </a:p>
        </p:txBody>
      </p:sp>
    </p:spTree>
    <p:extLst>
      <p:ext uri="{BB962C8B-B14F-4D97-AF65-F5344CB8AC3E}">
        <p14:creationId xmlns:p14="http://schemas.microsoft.com/office/powerpoint/2010/main" val="340361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Switch Statement</a:t>
            </a:r>
          </a:p>
        </p:txBody>
      </p:sp>
      <p:sp>
        <p:nvSpPr>
          <p:cNvPr id="3" name="Content Placeholder 2"/>
          <p:cNvSpPr>
            <a:spLocks noGrp="1"/>
          </p:cNvSpPr>
          <p:nvPr>
            <p:ph idx="1"/>
          </p:nvPr>
        </p:nvSpPr>
        <p:spPr>
          <a:xfrm>
            <a:off x="457200" y="1371601"/>
            <a:ext cx="8401050" cy="2438399"/>
          </a:xfrm>
        </p:spPr>
        <p:txBody>
          <a:bodyPr>
            <a:normAutofit fontScale="62500" lnSpcReduction="20000"/>
          </a:bodyPr>
          <a:lstStyle/>
          <a:p>
            <a:r>
              <a:rPr lang="en-US" dirty="0"/>
              <a:t>This smell exists when the same switch statement (or “if…else if…else if”</a:t>
            </a:r>
          </a:p>
          <a:p>
            <a:r>
              <a:rPr lang="en-US" dirty="0"/>
              <a:t>statement) is duplicated across a system.</a:t>
            </a:r>
          </a:p>
          <a:p>
            <a:r>
              <a:rPr lang="en-US" dirty="0"/>
              <a:t>Such duplicated code reveals a lack of object-orientation and a missed</a:t>
            </a:r>
          </a:p>
          <a:p>
            <a:r>
              <a:rPr lang="en-US" dirty="0"/>
              <a:t>opportunity to rely on the elegance of polymorphism.</a:t>
            </a:r>
          </a:p>
          <a:p>
            <a:r>
              <a:rPr lang="en-US" dirty="0">
                <a:solidFill>
                  <a:srgbClr val="00B050"/>
                </a:solidFill>
              </a:rPr>
              <a:t>Remedy:</a:t>
            </a:r>
          </a:p>
          <a:p>
            <a:pPr lvl="1"/>
            <a:r>
              <a:rPr lang="en-US" dirty="0">
                <a:solidFill>
                  <a:srgbClr val="00B050"/>
                </a:solidFill>
              </a:rPr>
              <a:t>Replace Type Code with Polymorphism</a:t>
            </a:r>
          </a:p>
          <a:p>
            <a:pPr lvl="1"/>
            <a:r>
              <a:rPr lang="en-US" dirty="0">
                <a:solidFill>
                  <a:srgbClr val="00B050"/>
                </a:solidFill>
              </a:rPr>
              <a:t>Replace Type Code with State / Strategy</a:t>
            </a:r>
          </a:p>
          <a:p>
            <a:pPr lvl="1"/>
            <a:r>
              <a:rPr lang="en-US" dirty="0">
                <a:solidFill>
                  <a:srgbClr val="00B050"/>
                </a:solidFill>
              </a:rPr>
              <a:t>Introduce Null Object.</a:t>
            </a: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810000"/>
            <a:ext cx="7848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 y="5334000"/>
            <a:ext cx="7867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8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Switch Smell (Cont’d)</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345" y="1752600"/>
            <a:ext cx="825389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311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676399"/>
            <a:ext cx="7048500" cy="3939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274638"/>
            <a:ext cx="8229600" cy="1143000"/>
          </a:xfrm>
        </p:spPr>
        <p:txBody>
          <a:bodyPr>
            <a:normAutofit/>
          </a:bodyPr>
          <a:lstStyle/>
          <a:p>
            <a:r>
              <a:rPr lang="en-US" dirty="0">
                <a:solidFill>
                  <a:srgbClr val="FF0000"/>
                </a:solidFill>
              </a:rPr>
              <a:t>Switch Smell (Cont’d)</a:t>
            </a:r>
          </a:p>
        </p:txBody>
      </p:sp>
    </p:spTree>
    <p:extLst>
      <p:ext uri="{BB962C8B-B14F-4D97-AF65-F5344CB8AC3E}">
        <p14:creationId xmlns:p14="http://schemas.microsoft.com/office/powerpoint/2010/main" val="213088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794E-322C-4CF7-BFA3-2743E4B79D6F}"/>
              </a:ext>
            </a:extLst>
          </p:cNvPr>
          <p:cNvSpPr>
            <a:spLocks noGrp="1"/>
          </p:cNvSpPr>
          <p:nvPr>
            <p:ph type="title"/>
          </p:nvPr>
        </p:nvSpPr>
        <p:spPr/>
        <p:txBody>
          <a:bodyPr/>
          <a:lstStyle/>
          <a:p>
            <a:r>
              <a:rPr lang="en-US" b="1" dirty="0"/>
              <a:t>Code Smells (Example)</a:t>
            </a:r>
            <a:endParaRPr lang="en-GB" b="1" dirty="0"/>
          </a:p>
        </p:txBody>
      </p:sp>
      <p:pic>
        <p:nvPicPr>
          <p:cNvPr id="4" name="Content Placeholder 3">
            <a:extLst>
              <a:ext uri="{FF2B5EF4-FFF2-40B4-BE49-F238E27FC236}">
                <a16:creationId xmlns:a16="http://schemas.microsoft.com/office/drawing/2014/main" id="{3F6EF048-5A4F-4BD2-B69A-DF2C6E91EE5B}"/>
              </a:ext>
            </a:extLst>
          </p:cNvPr>
          <p:cNvPicPr>
            <a:picLocks noGrp="1" noChangeAspect="1"/>
          </p:cNvPicPr>
          <p:nvPr>
            <p:ph idx="1"/>
          </p:nvPr>
        </p:nvPicPr>
        <p:blipFill rotWithShape="1">
          <a:blip r:embed="rId2"/>
          <a:srcRect l="5511" t="20204" r="32015" b="7401"/>
          <a:stretch/>
        </p:blipFill>
        <p:spPr>
          <a:xfrm>
            <a:off x="653903" y="1219200"/>
            <a:ext cx="7836193" cy="5638800"/>
          </a:xfrm>
          <a:prstGeom prst="rect">
            <a:avLst/>
          </a:prstGeom>
        </p:spPr>
      </p:pic>
    </p:spTree>
    <p:extLst>
      <p:ext uri="{BB962C8B-B14F-4D97-AF65-F5344CB8AC3E}">
        <p14:creationId xmlns:p14="http://schemas.microsoft.com/office/powerpoint/2010/main" val="2373127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a:solidFill>
                  <a:srgbClr val="00B050"/>
                </a:solidFill>
              </a:rPr>
              <a:t>Replace Type Code with Polymorphism</a:t>
            </a:r>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81200"/>
            <a:ext cx="7630886" cy="344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0" y="304800"/>
            <a:ext cx="2438400" cy="369332"/>
          </a:xfrm>
          <a:prstGeom prst="rect">
            <a:avLst/>
          </a:prstGeom>
          <a:noFill/>
        </p:spPr>
        <p:txBody>
          <a:bodyPr wrap="square" rtlCol="0">
            <a:spAutoFit/>
          </a:bodyPr>
          <a:lstStyle/>
          <a:p>
            <a:r>
              <a:rPr lang="en-US" dirty="0"/>
              <a:t>Remedy of Switch Smell</a:t>
            </a:r>
          </a:p>
        </p:txBody>
      </p:sp>
    </p:spTree>
    <p:extLst>
      <p:ext uri="{BB962C8B-B14F-4D97-AF65-F5344CB8AC3E}">
        <p14:creationId xmlns:p14="http://schemas.microsoft.com/office/powerpoint/2010/main" val="880939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Replace Parameter with Method</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void </a:t>
            </a:r>
            <a:r>
              <a:rPr lang="en-US" dirty="0" err="1"/>
              <a:t>setValue</a:t>
            </a:r>
            <a:r>
              <a:rPr lang="en-US" dirty="0"/>
              <a:t> (String name, </a:t>
            </a:r>
            <a:r>
              <a:rPr lang="en-US" dirty="0" err="1"/>
              <a:t>int</a:t>
            </a:r>
            <a:r>
              <a:rPr lang="en-US" dirty="0"/>
              <a:t> value) {</a:t>
            </a:r>
          </a:p>
          <a:p>
            <a:pPr marL="0" indent="0">
              <a:buNone/>
            </a:pPr>
            <a:r>
              <a:rPr lang="en-US" dirty="0"/>
              <a:t>if (</a:t>
            </a:r>
            <a:r>
              <a:rPr lang="en-US" dirty="0" err="1"/>
              <a:t>name.equals</a:t>
            </a:r>
            <a:r>
              <a:rPr lang="en-US" dirty="0"/>
              <a:t>("height"))</a:t>
            </a:r>
          </a:p>
          <a:p>
            <a:pPr marL="0" indent="0">
              <a:buNone/>
            </a:pPr>
            <a:r>
              <a:rPr lang="en-US" dirty="0" err="1"/>
              <a:t>this.height</a:t>
            </a:r>
            <a:r>
              <a:rPr lang="en-US" dirty="0"/>
              <a:t> = value;</a:t>
            </a:r>
          </a:p>
          <a:p>
            <a:pPr marL="0" indent="0">
              <a:buNone/>
            </a:pPr>
            <a:r>
              <a:rPr lang="en-US" dirty="0"/>
              <a:t>if (</a:t>
            </a:r>
            <a:r>
              <a:rPr lang="en-US" dirty="0" err="1"/>
              <a:t>name.equals</a:t>
            </a:r>
            <a:r>
              <a:rPr lang="en-US" dirty="0"/>
              <a:t>("width"))</a:t>
            </a:r>
          </a:p>
          <a:p>
            <a:pPr marL="0" indent="0">
              <a:buNone/>
            </a:pPr>
            <a:r>
              <a:rPr lang="en-US" dirty="0" err="1"/>
              <a:t>this.width</a:t>
            </a:r>
            <a:r>
              <a:rPr lang="en-US" dirty="0"/>
              <a:t> = value;</a:t>
            </a:r>
          </a:p>
          <a:p>
            <a:pPr marL="0" indent="0">
              <a:buNone/>
            </a:pPr>
            <a:r>
              <a:rPr lang="en-US" dirty="0"/>
              <a:t>}</a:t>
            </a:r>
          </a:p>
          <a:p>
            <a:pPr marL="0" indent="0">
              <a:buNone/>
            </a:pPr>
            <a:endParaRPr lang="en-US" dirty="0"/>
          </a:p>
          <a:p>
            <a:pPr marL="0" indent="0">
              <a:buNone/>
            </a:pPr>
            <a:r>
              <a:rPr lang="en-US" dirty="0">
                <a:solidFill>
                  <a:srgbClr val="00B050"/>
                </a:solidFill>
              </a:rPr>
              <a:t>void </a:t>
            </a:r>
            <a:r>
              <a:rPr lang="en-US" dirty="0" err="1">
                <a:solidFill>
                  <a:srgbClr val="00B050"/>
                </a:solidFill>
              </a:rPr>
              <a:t>setHeight</a:t>
            </a:r>
            <a:r>
              <a:rPr lang="en-US" dirty="0">
                <a:solidFill>
                  <a:srgbClr val="00B050"/>
                </a:solidFill>
              </a:rPr>
              <a:t>(</a:t>
            </a:r>
            <a:r>
              <a:rPr lang="en-US" dirty="0" err="1">
                <a:solidFill>
                  <a:srgbClr val="00B050"/>
                </a:solidFill>
              </a:rPr>
              <a:t>int</a:t>
            </a:r>
            <a:r>
              <a:rPr lang="en-US" dirty="0">
                <a:solidFill>
                  <a:srgbClr val="00B050"/>
                </a:solidFill>
              </a:rPr>
              <a:t> h) {</a:t>
            </a:r>
          </a:p>
          <a:p>
            <a:pPr marL="0" indent="0">
              <a:buNone/>
            </a:pPr>
            <a:r>
              <a:rPr lang="en-US" dirty="0" err="1">
                <a:solidFill>
                  <a:srgbClr val="00B050"/>
                </a:solidFill>
              </a:rPr>
              <a:t>this.height</a:t>
            </a:r>
            <a:r>
              <a:rPr lang="en-US" dirty="0">
                <a:solidFill>
                  <a:srgbClr val="00B050"/>
                </a:solidFill>
              </a:rPr>
              <a:t> = h;</a:t>
            </a:r>
          </a:p>
          <a:p>
            <a:pPr marL="0" indent="0">
              <a:buNone/>
            </a:pPr>
            <a:r>
              <a:rPr lang="en-US" dirty="0">
                <a:solidFill>
                  <a:srgbClr val="00B050"/>
                </a:solidFill>
              </a:rPr>
              <a:t>}</a:t>
            </a:r>
          </a:p>
          <a:p>
            <a:pPr marL="0" indent="0">
              <a:buNone/>
            </a:pPr>
            <a:r>
              <a:rPr lang="en-US" dirty="0">
                <a:solidFill>
                  <a:srgbClr val="00B050"/>
                </a:solidFill>
              </a:rPr>
              <a:t>void </a:t>
            </a:r>
            <a:r>
              <a:rPr lang="en-US" dirty="0" err="1">
                <a:solidFill>
                  <a:srgbClr val="00B050"/>
                </a:solidFill>
              </a:rPr>
              <a:t>setWidth</a:t>
            </a:r>
            <a:r>
              <a:rPr lang="en-US" dirty="0">
                <a:solidFill>
                  <a:srgbClr val="00B050"/>
                </a:solidFill>
              </a:rPr>
              <a:t> (</a:t>
            </a:r>
            <a:r>
              <a:rPr lang="en-US" dirty="0" err="1">
                <a:solidFill>
                  <a:srgbClr val="00B050"/>
                </a:solidFill>
              </a:rPr>
              <a:t>int</a:t>
            </a:r>
            <a:r>
              <a:rPr lang="en-US" dirty="0">
                <a:solidFill>
                  <a:srgbClr val="00B050"/>
                </a:solidFill>
              </a:rPr>
              <a:t> w) {</a:t>
            </a:r>
          </a:p>
          <a:p>
            <a:pPr marL="0" indent="0">
              <a:buNone/>
            </a:pPr>
            <a:r>
              <a:rPr lang="en-US" dirty="0" err="1">
                <a:solidFill>
                  <a:srgbClr val="00B050"/>
                </a:solidFill>
              </a:rPr>
              <a:t>this.width</a:t>
            </a:r>
            <a:r>
              <a:rPr lang="en-US" dirty="0">
                <a:solidFill>
                  <a:srgbClr val="00B050"/>
                </a:solidFill>
              </a:rPr>
              <a:t> = w;</a:t>
            </a:r>
          </a:p>
          <a:p>
            <a:pPr marL="0" indent="0">
              <a:buNone/>
            </a:pPr>
            <a:r>
              <a:rPr lang="en-US" dirty="0">
                <a:solidFill>
                  <a:srgbClr val="00B050"/>
                </a:solidFill>
              </a:rPr>
              <a:t>}</a:t>
            </a:r>
          </a:p>
          <a:p>
            <a:pPr marL="0" indent="0">
              <a:buNone/>
            </a:pPr>
            <a:endParaRPr lang="en-US" dirty="0"/>
          </a:p>
        </p:txBody>
      </p:sp>
      <p:sp>
        <p:nvSpPr>
          <p:cNvPr id="4" name="TextBox 3"/>
          <p:cNvSpPr txBox="1"/>
          <p:nvPr/>
        </p:nvSpPr>
        <p:spPr>
          <a:xfrm>
            <a:off x="6019800" y="228600"/>
            <a:ext cx="2438400" cy="369332"/>
          </a:xfrm>
          <a:prstGeom prst="rect">
            <a:avLst/>
          </a:prstGeom>
          <a:noFill/>
        </p:spPr>
        <p:txBody>
          <a:bodyPr wrap="square" rtlCol="0">
            <a:spAutoFit/>
          </a:bodyPr>
          <a:lstStyle/>
          <a:p>
            <a:r>
              <a:rPr lang="en-US" dirty="0"/>
              <a:t>Remedy of Switch Smell</a:t>
            </a:r>
          </a:p>
        </p:txBody>
      </p:sp>
    </p:spTree>
    <p:extLst>
      <p:ext uri="{BB962C8B-B14F-4D97-AF65-F5344CB8AC3E}">
        <p14:creationId xmlns:p14="http://schemas.microsoft.com/office/powerpoint/2010/main" val="908599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Introduce Null Object</a:t>
            </a:r>
          </a:p>
        </p:txBody>
      </p:sp>
      <p:sp>
        <p:nvSpPr>
          <p:cNvPr id="3" name="Content Placeholder 2"/>
          <p:cNvSpPr>
            <a:spLocks noGrp="1"/>
          </p:cNvSpPr>
          <p:nvPr>
            <p:ph idx="1"/>
          </p:nvPr>
        </p:nvSpPr>
        <p:spPr>
          <a:xfrm>
            <a:off x="457200" y="1600200"/>
            <a:ext cx="5334000" cy="4525963"/>
          </a:xfrm>
        </p:spPr>
        <p:txBody>
          <a:bodyPr>
            <a:normAutofit fontScale="62500" lnSpcReduction="20000"/>
          </a:bodyPr>
          <a:lstStyle/>
          <a:p>
            <a:pPr marL="0" indent="0">
              <a:buNone/>
            </a:pPr>
            <a:r>
              <a:rPr lang="en-US" dirty="0"/>
              <a:t>// In client class</a:t>
            </a:r>
          </a:p>
          <a:p>
            <a:pPr marL="0" indent="0">
              <a:buNone/>
            </a:pPr>
            <a:r>
              <a:rPr lang="en-US" dirty="0"/>
              <a:t>Customer </a:t>
            </a:r>
            <a:r>
              <a:rPr lang="en-US" dirty="0" err="1"/>
              <a:t>customer</a:t>
            </a:r>
            <a:r>
              <a:rPr lang="en-US" dirty="0"/>
              <a:t> = </a:t>
            </a:r>
            <a:r>
              <a:rPr lang="en-US" dirty="0" err="1"/>
              <a:t>site.getCustomer</a:t>
            </a:r>
            <a:r>
              <a:rPr lang="en-US" dirty="0"/>
              <a:t>();</a:t>
            </a:r>
          </a:p>
          <a:p>
            <a:pPr marL="0" indent="0">
              <a:buNone/>
            </a:pPr>
            <a:r>
              <a:rPr lang="en-US" dirty="0" err="1"/>
              <a:t>BillingPlan</a:t>
            </a:r>
            <a:r>
              <a:rPr lang="en-US" dirty="0"/>
              <a:t> plan;</a:t>
            </a:r>
          </a:p>
          <a:p>
            <a:pPr marL="0" indent="0">
              <a:buNone/>
            </a:pPr>
            <a:r>
              <a:rPr lang="en-US" dirty="0"/>
              <a:t>if (customer == null) plan = </a:t>
            </a:r>
            <a:r>
              <a:rPr lang="en-US" dirty="0" err="1"/>
              <a:t>BillingPlan.basic</a:t>
            </a:r>
            <a:r>
              <a:rPr lang="en-US" dirty="0"/>
              <a:t>();</a:t>
            </a:r>
          </a:p>
          <a:p>
            <a:pPr marL="0" indent="0">
              <a:buNone/>
            </a:pPr>
            <a:r>
              <a:rPr lang="en-US" dirty="0"/>
              <a:t>else plan = </a:t>
            </a:r>
            <a:r>
              <a:rPr lang="en-US" dirty="0" err="1"/>
              <a:t>customer.getPlan</a:t>
            </a:r>
            <a:r>
              <a:rPr lang="en-US" dirty="0"/>
              <a:t>();</a:t>
            </a:r>
          </a:p>
          <a:p>
            <a:pPr marL="0" indent="0">
              <a:buNone/>
            </a:pPr>
            <a:endParaRPr lang="en-US" dirty="0"/>
          </a:p>
          <a:p>
            <a:pPr marL="0" indent="0">
              <a:buNone/>
            </a:pPr>
            <a:r>
              <a:rPr lang="en-US" dirty="0"/>
              <a:t>// In client class</a:t>
            </a:r>
          </a:p>
          <a:p>
            <a:pPr marL="0" indent="0">
              <a:buNone/>
            </a:pPr>
            <a:r>
              <a:rPr lang="en-US" dirty="0"/>
              <a:t>Customer </a:t>
            </a:r>
            <a:r>
              <a:rPr lang="en-US" dirty="0" err="1"/>
              <a:t>customer</a:t>
            </a:r>
            <a:r>
              <a:rPr lang="en-US" dirty="0"/>
              <a:t> = </a:t>
            </a:r>
            <a:r>
              <a:rPr lang="en-US" dirty="0" err="1"/>
              <a:t>site.getCustomer</a:t>
            </a:r>
            <a:r>
              <a:rPr lang="en-US" dirty="0"/>
              <a:t>();</a:t>
            </a:r>
          </a:p>
          <a:p>
            <a:pPr marL="0" indent="0">
              <a:buNone/>
            </a:pPr>
            <a:r>
              <a:rPr lang="en-US" dirty="0" err="1"/>
              <a:t>BillingPlan</a:t>
            </a:r>
            <a:r>
              <a:rPr lang="en-US" dirty="0"/>
              <a:t> plan = </a:t>
            </a:r>
            <a:r>
              <a:rPr lang="en-US" dirty="0" err="1"/>
              <a:t>customer.getPlan</a:t>
            </a:r>
            <a:r>
              <a:rPr lang="en-US" dirty="0"/>
              <a:t>();</a:t>
            </a:r>
          </a:p>
          <a:p>
            <a:pPr marL="0" indent="0">
              <a:buNone/>
            </a:pPr>
            <a:endParaRPr lang="en-US" dirty="0"/>
          </a:p>
          <a:p>
            <a:pPr marL="0" indent="0">
              <a:buNone/>
            </a:pPr>
            <a:r>
              <a:rPr lang="en-US" dirty="0"/>
              <a:t>// In Null Customer</a:t>
            </a:r>
          </a:p>
          <a:p>
            <a:pPr marL="0" indent="0">
              <a:buNone/>
            </a:pPr>
            <a:r>
              <a:rPr lang="en-US" dirty="0"/>
              <a:t>public </a:t>
            </a:r>
            <a:r>
              <a:rPr lang="en-US" dirty="0" err="1"/>
              <a:t>BillingPlan</a:t>
            </a:r>
            <a:r>
              <a:rPr lang="en-US" dirty="0"/>
              <a:t> </a:t>
            </a:r>
            <a:r>
              <a:rPr lang="en-US" dirty="0" err="1"/>
              <a:t>getPlan</a:t>
            </a:r>
            <a:r>
              <a:rPr lang="en-US" dirty="0"/>
              <a:t>(){</a:t>
            </a:r>
          </a:p>
          <a:p>
            <a:pPr marL="0" indent="0">
              <a:buNone/>
            </a:pPr>
            <a:r>
              <a:rPr lang="en-US" dirty="0"/>
              <a:t>return </a:t>
            </a:r>
            <a:r>
              <a:rPr lang="en-US" dirty="0" err="1"/>
              <a:t>BillingPlan.basic</a:t>
            </a:r>
            <a:r>
              <a:rPr lang="en-US" dirty="0"/>
              <a:t>();</a:t>
            </a:r>
          </a:p>
          <a:p>
            <a:pPr marL="0" indent="0">
              <a:buNone/>
            </a:pPr>
            <a:r>
              <a:rPr lang="en-US" dirty="0"/>
              <a:t>}</a:t>
            </a:r>
          </a:p>
          <a:p>
            <a:pPr marL="0" indent="0">
              <a:buNone/>
            </a:pPr>
            <a:endParaRPr 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524000"/>
            <a:ext cx="2895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96000" y="304800"/>
            <a:ext cx="2438400" cy="369332"/>
          </a:xfrm>
          <a:prstGeom prst="rect">
            <a:avLst/>
          </a:prstGeom>
          <a:noFill/>
        </p:spPr>
        <p:txBody>
          <a:bodyPr wrap="square" rtlCol="0">
            <a:spAutoFit/>
          </a:bodyPr>
          <a:lstStyle/>
          <a:p>
            <a:r>
              <a:rPr lang="en-US" dirty="0"/>
              <a:t>Remedy of Switch Smell</a:t>
            </a:r>
          </a:p>
        </p:txBody>
      </p:sp>
    </p:spTree>
    <p:extLst>
      <p:ext uri="{BB962C8B-B14F-4D97-AF65-F5344CB8AC3E}">
        <p14:creationId xmlns:p14="http://schemas.microsoft.com/office/powerpoint/2010/main" val="3304187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Large Class</a:t>
            </a:r>
          </a:p>
        </p:txBody>
      </p:sp>
      <p:sp>
        <p:nvSpPr>
          <p:cNvPr id="3" name="Content Placeholder 2"/>
          <p:cNvSpPr>
            <a:spLocks noGrp="1"/>
          </p:cNvSpPr>
          <p:nvPr>
            <p:ph idx="1"/>
          </p:nvPr>
        </p:nvSpPr>
        <p:spPr/>
        <p:txBody>
          <a:bodyPr>
            <a:normAutofit fontScale="70000" lnSpcReduction="20000"/>
          </a:bodyPr>
          <a:lstStyle/>
          <a:p>
            <a:r>
              <a:rPr lang="en-US" dirty="0"/>
              <a:t>Like people, classes suffer when they take on </a:t>
            </a:r>
            <a:r>
              <a:rPr lang="en-US" dirty="0">
                <a:solidFill>
                  <a:srgbClr val="FF0000"/>
                </a:solidFill>
              </a:rPr>
              <a:t>too many responsibilities</a:t>
            </a:r>
            <a:r>
              <a:rPr lang="en-US" dirty="0"/>
              <a:t>.</a:t>
            </a:r>
          </a:p>
          <a:p>
            <a:r>
              <a:rPr lang="en-US" dirty="0"/>
              <a:t>GOD Objects</a:t>
            </a:r>
          </a:p>
          <a:p>
            <a:r>
              <a:rPr lang="en-US" dirty="0"/>
              <a:t>Fowler and Beck note that the presence of too many instance variables usually indicates that a class is trying </a:t>
            </a:r>
            <a:r>
              <a:rPr lang="en-US" dirty="0">
                <a:solidFill>
                  <a:srgbClr val="FF0000"/>
                </a:solidFill>
              </a:rPr>
              <a:t>to do too much</a:t>
            </a:r>
            <a:r>
              <a:rPr lang="en-US" dirty="0"/>
              <a:t>. In general, large classes typically contain too many responsibilities.</a:t>
            </a:r>
          </a:p>
          <a:p>
            <a:pPr marL="0" indent="0">
              <a:buNone/>
            </a:pPr>
            <a:endParaRPr lang="en-US" dirty="0"/>
          </a:p>
          <a:p>
            <a:r>
              <a:rPr lang="en-US" dirty="0">
                <a:solidFill>
                  <a:srgbClr val="00B050"/>
                </a:solidFill>
              </a:rPr>
              <a:t>Remedies</a:t>
            </a:r>
          </a:p>
          <a:p>
            <a:pPr lvl="1"/>
            <a:r>
              <a:rPr lang="en-US" dirty="0">
                <a:solidFill>
                  <a:srgbClr val="00B050"/>
                </a:solidFill>
              </a:rPr>
              <a:t>Extract Class</a:t>
            </a:r>
          </a:p>
          <a:p>
            <a:pPr lvl="1"/>
            <a:r>
              <a:rPr lang="en-US" dirty="0">
                <a:solidFill>
                  <a:srgbClr val="00B050"/>
                </a:solidFill>
              </a:rPr>
              <a:t>Replace Type Code with Class/Subclass</a:t>
            </a:r>
          </a:p>
          <a:p>
            <a:pPr lvl="1"/>
            <a:r>
              <a:rPr lang="en-US" dirty="0">
                <a:solidFill>
                  <a:srgbClr val="00B050"/>
                </a:solidFill>
              </a:rPr>
              <a:t>Replace Type Code with State/Strategy</a:t>
            </a:r>
          </a:p>
          <a:p>
            <a:pPr lvl="1"/>
            <a:r>
              <a:rPr lang="en-US" dirty="0">
                <a:solidFill>
                  <a:srgbClr val="00B050"/>
                </a:solidFill>
              </a:rPr>
              <a:t>Replace Conditional with Polymorphism</a:t>
            </a:r>
          </a:p>
          <a:p>
            <a:pPr lvl="1"/>
            <a:r>
              <a:rPr lang="en-US" dirty="0">
                <a:solidFill>
                  <a:srgbClr val="00B050"/>
                </a:solidFill>
              </a:rPr>
              <a:t>Extract Interface</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3525982"/>
            <a:ext cx="3048000" cy="2798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617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Extract Class</a:t>
            </a:r>
          </a:p>
        </p:txBody>
      </p:sp>
      <p:sp>
        <p:nvSpPr>
          <p:cNvPr id="3" name="Content Placeholder 2"/>
          <p:cNvSpPr>
            <a:spLocks noGrp="1"/>
          </p:cNvSpPr>
          <p:nvPr>
            <p:ph idx="1"/>
          </p:nvPr>
        </p:nvSpPr>
        <p:spPr/>
        <p:txBody>
          <a:bodyPr/>
          <a:lstStyle/>
          <a:p>
            <a:pPr marL="0" indent="0">
              <a:buNone/>
            </a:pPr>
            <a:endParaRPr lang="en-US" dirty="0"/>
          </a:p>
        </p:txBody>
      </p:sp>
      <p:pic>
        <p:nvPicPr>
          <p:cNvPr id="266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514600"/>
            <a:ext cx="7662441" cy="154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088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Replace Type Code with Class</a:t>
            </a:r>
          </a:p>
        </p:txBody>
      </p:sp>
      <p:sp>
        <p:nvSpPr>
          <p:cNvPr id="3" name="Content Placeholder 2"/>
          <p:cNvSpPr>
            <a:spLocks noGrp="1"/>
          </p:cNvSpPr>
          <p:nvPr>
            <p:ph idx="1"/>
          </p:nvPr>
        </p:nvSpPr>
        <p:spPr/>
        <p:txBody>
          <a:bodyPr/>
          <a:lstStyle/>
          <a:p>
            <a:pPr marL="0" indent="0">
              <a:buNone/>
            </a:pPr>
            <a:endParaRPr 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133601"/>
            <a:ext cx="58102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756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B050"/>
                </a:solidFill>
              </a:rPr>
              <a:t>Replace Type Code with Subclasses</a:t>
            </a:r>
          </a:p>
        </p:txBody>
      </p:sp>
      <p:sp>
        <p:nvSpPr>
          <p:cNvPr id="3" name="Content Placeholder 2"/>
          <p:cNvSpPr>
            <a:spLocks noGrp="1"/>
          </p:cNvSpPr>
          <p:nvPr>
            <p:ph idx="1"/>
          </p:nvPr>
        </p:nvSpPr>
        <p:spPr/>
        <p:txBody>
          <a:bodyPr/>
          <a:lstStyle/>
          <a:p>
            <a:pPr marL="0" indent="0">
              <a:buNone/>
            </a:pPr>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133600"/>
            <a:ext cx="7315200"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0044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B050"/>
                </a:solidFill>
              </a:rPr>
              <a:t>Replace Type Code with State/Strategy</a:t>
            </a:r>
          </a:p>
        </p:txBody>
      </p:sp>
      <p:sp>
        <p:nvSpPr>
          <p:cNvPr id="3" name="Content Placeholder 2"/>
          <p:cNvSpPr>
            <a:spLocks noGrp="1"/>
          </p:cNvSpPr>
          <p:nvPr>
            <p:ph idx="1"/>
          </p:nvPr>
        </p:nvSpPr>
        <p:spPr/>
        <p:txBody>
          <a:bodyPr/>
          <a:lstStyle/>
          <a:p>
            <a:pPr marL="0" indent="0">
              <a:buNone/>
            </a:pPr>
            <a:endParaRPr lang="en-US"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55" y="2514600"/>
            <a:ext cx="8055716"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071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Contrived complexity</a:t>
            </a:r>
          </a:p>
        </p:txBody>
      </p:sp>
      <p:sp>
        <p:nvSpPr>
          <p:cNvPr id="3" name="Content Placeholder 2"/>
          <p:cNvSpPr>
            <a:spLocks noGrp="1"/>
          </p:cNvSpPr>
          <p:nvPr>
            <p:ph idx="1"/>
          </p:nvPr>
        </p:nvSpPr>
        <p:spPr>
          <a:xfrm>
            <a:off x="1295400" y="1600201"/>
            <a:ext cx="3352800" cy="1600199"/>
          </a:xfrm>
        </p:spPr>
        <p:txBody>
          <a:bodyPr>
            <a:normAutofit fontScale="77500" lnSpcReduction="20000"/>
          </a:bodyPr>
          <a:lstStyle/>
          <a:p>
            <a:pPr algn="just">
              <a:buNone/>
            </a:pPr>
            <a:r>
              <a:rPr lang="en-US" dirty="0"/>
              <a:t>Forced usage of overly</a:t>
            </a:r>
          </a:p>
          <a:p>
            <a:pPr algn="just">
              <a:buNone/>
            </a:pPr>
            <a:r>
              <a:rPr lang="en-US" dirty="0"/>
              <a:t>complicated design</a:t>
            </a:r>
          </a:p>
          <a:p>
            <a:pPr algn="just">
              <a:buNone/>
            </a:pPr>
            <a:r>
              <a:rPr lang="en-US" dirty="0"/>
              <a:t>patterns where simpler</a:t>
            </a:r>
          </a:p>
          <a:p>
            <a:pPr algn="just">
              <a:buNone/>
            </a:pPr>
            <a:r>
              <a:rPr lang="en-US" dirty="0"/>
              <a:t>design would suffice.</a:t>
            </a:r>
          </a:p>
        </p:txBody>
      </p:sp>
      <p:sp>
        <p:nvSpPr>
          <p:cNvPr id="4" name="TextBox 3"/>
          <p:cNvSpPr txBox="1"/>
          <p:nvPr/>
        </p:nvSpPr>
        <p:spPr>
          <a:xfrm>
            <a:off x="1295400" y="3579674"/>
            <a:ext cx="3200400" cy="1754326"/>
          </a:xfrm>
          <a:prstGeom prst="rect">
            <a:avLst/>
          </a:prstGeom>
          <a:noFill/>
        </p:spPr>
        <p:txBody>
          <a:bodyPr wrap="square" rtlCol="0">
            <a:spAutoFit/>
          </a:bodyPr>
          <a:lstStyle/>
          <a:p>
            <a:pPr algn="just"/>
            <a:r>
              <a:rPr lang="en-US" i="1" dirty="0"/>
              <a:t>“Any intelligent fool can make things bigger, more complex, and more violent. It takes a touch of genius…and a lot of courage to move in the opposite direction.” ~ E.F. Schumacher</a:t>
            </a:r>
            <a:endParaRPr lang="en-US" dirty="0"/>
          </a:p>
        </p:txBody>
      </p:sp>
      <p:pic>
        <p:nvPicPr>
          <p:cNvPr id="5" name="Picture 4" descr="bicycle simple.jpg"/>
          <p:cNvPicPr>
            <a:picLocks noChangeAspect="1"/>
          </p:cNvPicPr>
          <p:nvPr/>
        </p:nvPicPr>
        <p:blipFill>
          <a:blip r:embed="rId2" cstate="print"/>
          <a:stretch>
            <a:fillRect/>
          </a:stretch>
        </p:blipFill>
        <p:spPr>
          <a:xfrm>
            <a:off x="4876800" y="3810000"/>
            <a:ext cx="3276600" cy="1624013"/>
          </a:xfrm>
          <a:prstGeom prst="rect">
            <a:avLst/>
          </a:prstGeom>
        </p:spPr>
      </p:pic>
      <p:pic>
        <p:nvPicPr>
          <p:cNvPr id="6" name="Picture 5" descr="bicycle complex.jpg"/>
          <p:cNvPicPr>
            <a:picLocks noChangeAspect="1"/>
          </p:cNvPicPr>
          <p:nvPr/>
        </p:nvPicPr>
        <p:blipFill>
          <a:blip r:embed="rId3" cstate="print"/>
          <a:stretch>
            <a:fillRect/>
          </a:stretch>
        </p:blipFill>
        <p:spPr>
          <a:xfrm>
            <a:off x="4876800" y="1600200"/>
            <a:ext cx="3179513" cy="18157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Data clumps</a:t>
            </a:r>
          </a:p>
        </p:txBody>
      </p:sp>
      <p:sp>
        <p:nvSpPr>
          <p:cNvPr id="3" name="Content Placeholder 2"/>
          <p:cNvSpPr>
            <a:spLocks noGrp="1"/>
          </p:cNvSpPr>
          <p:nvPr>
            <p:ph idx="1"/>
          </p:nvPr>
        </p:nvSpPr>
        <p:spPr>
          <a:xfrm>
            <a:off x="1219200" y="1600200"/>
            <a:ext cx="7086600" cy="2438399"/>
          </a:xfrm>
        </p:spPr>
        <p:txBody>
          <a:bodyPr>
            <a:normAutofit lnSpcReduction="10000"/>
          </a:bodyPr>
          <a:lstStyle/>
          <a:p>
            <a:r>
              <a:rPr lang="en-US" dirty="0"/>
              <a:t>Sometimes different parts of the code contain identical groups of variables (such as parameters for connecting to a database). These clumps should be turned into their own classes.</a:t>
            </a:r>
          </a:p>
          <a:p>
            <a:endParaRPr lang="en-US" dirty="0"/>
          </a:p>
        </p:txBody>
      </p:sp>
      <p:sp>
        <p:nvSpPr>
          <p:cNvPr id="4" name="TextBox 3"/>
          <p:cNvSpPr txBox="1"/>
          <p:nvPr/>
        </p:nvSpPr>
        <p:spPr>
          <a:xfrm>
            <a:off x="1371600" y="4876800"/>
            <a:ext cx="6400800" cy="477054"/>
          </a:xfrm>
          <a:prstGeom prst="rect">
            <a:avLst/>
          </a:prstGeom>
          <a:noFill/>
        </p:spPr>
        <p:txBody>
          <a:bodyPr wrap="square" rtlCol="0">
            <a:spAutoFit/>
          </a:bodyPr>
          <a:lstStyle/>
          <a:p>
            <a:r>
              <a:rPr lang="en-US" sz="2500" dirty="0">
                <a:solidFill>
                  <a:srgbClr val="00B050"/>
                </a:solidFill>
              </a:rPr>
              <a:t>Remedy: Extract class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37854" y="762000"/>
            <a:ext cx="6296891"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mj-lt"/>
                <a:ea typeface="+mj-ea"/>
                <a:cs typeface="+mj-cs"/>
              </a:rPr>
              <a:t>Refactoring?</a:t>
            </a:r>
          </a:p>
        </p:txBody>
      </p:sp>
      <p:sp>
        <p:nvSpPr>
          <p:cNvPr id="8" name="TextBox 7"/>
          <p:cNvSpPr txBox="1"/>
          <p:nvPr/>
        </p:nvSpPr>
        <p:spPr>
          <a:xfrm>
            <a:off x="1295400" y="2055674"/>
            <a:ext cx="6781800" cy="3539430"/>
          </a:xfrm>
          <a:prstGeom prst="rect">
            <a:avLst/>
          </a:prstGeom>
          <a:noFill/>
        </p:spPr>
        <p:txBody>
          <a:bodyPr wrap="square" rtlCol="0">
            <a:spAutoFit/>
          </a:bodyPr>
          <a:lstStyle/>
          <a:p>
            <a:pPr algn="just"/>
            <a:r>
              <a:rPr lang="en-US" sz="3200" dirty="0"/>
              <a:t>"Refactoring is the process of changing a software system in such a way that it does not alter the external behavior of the code yet </a:t>
            </a:r>
            <a:r>
              <a:rPr lang="en-US" sz="3200" b="1" dirty="0"/>
              <a:t>improves its internal structure</a:t>
            </a:r>
            <a:r>
              <a:rPr lang="en-US" sz="3200" dirty="0"/>
              <a:t>." </a:t>
            </a:r>
          </a:p>
          <a:p>
            <a:pPr algn="just"/>
            <a:endParaRPr lang="en-US" sz="3200" dirty="0"/>
          </a:p>
          <a:p>
            <a:pPr algn="just"/>
            <a:r>
              <a:rPr lang="en-US" sz="3200" dirty="0"/>
              <a:t>– Martin Fowler</a:t>
            </a:r>
          </a:p>
        </p:txBody>
      </p:sp>
    </p:spTree>
    <p:extLst>
      <p:ext uri="{BB962C8B-B14F-4D97-AF65-F5344CB8AC3E}">
        <p14:creationId xmlns:p14="http://schemas.microsoft.com/office/powerpoint/2010/main" val="3583786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Temporary fields</a:t>
            </a:r>
          </a:p>
        </p:txBody>
      </p:sp>
      <p:sp>
        <p:nvSpPr>
          <p:cNvPr id="3" name="Content Placeholder 2"/>
          <p:cNvSpPr>
            <a:spLocks noGrp="1"/>
          </p:cNvSpPr>
          <p:nvPr>
            <p:ph idx="1"/>
          </p:nvPr>
        </p:nvSpPr>
        <p:spPr/>
        <p:txBody>
          <a:bodyPr/>
          <a:lstStyle/>
          <a:p>
            <a:r>
              <a:rPr lang="en-US" dirty="0"/>
              <a:t>Class has a variable which is only used in some situation (inside one/two methods). </a:t>
            </a:r>
          </a:p>
          <a:p>
            <a:endParaRPr lang="en-US" dirty="0"/>
          </a:p>
          <a:p>
            <a:endParaRPr lang="en-US" dirty="0"/>
          </a:p>
          <a:p>
            <a:endParaRPr lang="en-US" dirty="0"/>
          </a:p>
          <a:p>
            <a:pPr>
              <a:buNone/>
            </a:pPr>
            <a:r>
              <a:rPr lang="en-US" dirty="0">
                <a:solidFill>
                  <a:srgbClr val="00B050"/>
                </a:solidFill>
              </a:rPr>
              <a:t>Remedy</a:t>
            </a:r>
          </a:p>
          <a:p>
            <a:pPr lvl="1">
              <a:buFont typeface="Wingdings" pitchFamily="2" charset="2"/>
              <a:buChar char="Ø"/>
            </a:pPr>
            <a:r>
              <a:rPr lang="en-US" dirty="0">
                <a:solidFill>
                  <a:srgbClr val="00B050"/>
                </a:solidFill>
              </a:rPr>
              <a:t>Move field</a:t>
            </a:r>
          </a:p>
          <a:p>
            <a:pPr lvl="1">
              <a:buFont typeface="Wingdings" pitchFamily="2" charset="2"/>
              <a:buChar char="Ø"/>
            </a:pPr>
            <a:r>
              <a:rPr lang="en-US" dirty="0">
                <a:solidFill>
                  <a:srgbClr val="00B050"/>
                </a:solidFill>
              </a:rPr>
              <a:t>Extract Class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3200400" y="1524000"/>
            <a:ext cx="3657600" cy="4525963"/>
          </a:xfrm>
        </p:spPr>
        <p:txBody>
          <a:bodyPr>
            <a:normAutofit/>
          </a:bodyPr>
          <a:lstStyle/>
          <a:p>
            <a:pPr>
              <a:buFont typeface="Wingdings" pitchFamily="2" charset="2"/>
              <a:buChar char="§"/>
            </a:pPr>
            <a:r>
              <a:rPr lang="en-US" sz="2800" dirty="0">
                <a:latin typeface="Angsana New" pitchFamily="18" charset="-34"/>
                <a:cs typeface="Angsana New" pitchFamily="18" charset="-34"/>
              </a:rPr>
              <a:t> Martin Fowler</a:t>
            </a:r>
          </a:p>
          <a:p>
            <a:pPr>
              <a:buFont typeface="Wingdings" pitchFamily="2" charset="2"/>
              <a:buChar char="§"/>
            </a:pPr>
            <a:r>
              <a:rPr lang="en-US" sz="2800" dirty="0">
                <a:latin typeface="Angsana New" pitchFamily="18" charset="-34"/>
                <a:cs typeface="Angsana New" pitchFamily="18" charset="-34"/>
              </a:rPr>
              <a:t>Kent Beck</a:t>
            </a:r>
          </a:p>
          <a:p>
            <a:pPr>
              <a:buFont typeface="Wingdings" pitchFamily="2" charset="2"/>
              <a:buChar char="§"/>
            </a:pPr>
            <a:r>
              <a:rPr lang="en-US" sz="2800" dirty="0" err="1">
                <a:latin typeface="Angsana New" pitchFamily="18" charset="-34"/>
                <a:cs typeface="Angsana New" pitchFamily="18" charset="-34"/>
              </a:rPr>
              <a:t>Naresh</a:t>
            </a:r>
            <a:r>
              <a:rPr lang="en-US" sz="2800" dirty="0">
                <a:latin typeface="Angsana New" pitchFamily="18" charset="-34"/>
                <a:cs typeface="Angsana New" pitchFamily="18" charset="-34"/>
              </a:rPr>
              <a:t> Jain</a:t>
            </a:r>
          </a:p>
          <a:p>
            <a:pPr>
              <a:buFont typeface="Wingdings" pitchFamily="2" charset="2"/>
              <a:buChar char="§"/>
            </a:pPr>
            <a:r>
              <a:rPr lang="en-US" sz="2800" dirty="0">
                <a:latin typeface="Angsana New" pitchFamily="18" charset="-34"/>
                <a:cs typeface="Angsana New" pitchFamily="18" charset="-34"/>
              </a:rPr>
              <a:t>Ron Jeffries</a:t>
            </a:r>
          </a:p>
          <a:p>
            <a:pPr>
              <a:buFont typeface="Wingdings" pitchFamily="2" charset="2"/>
              <a:buChar char="§"/>
            </a:pPr>
            <a:r>
              <a:rPr lang="en-US" sz="2800" dirty="0">
                <a:latin typeface="Angsana New" pitchFamily="18" charset="-34"/>
                <a:cs typeface="Angsana New" pitchFamily="18" charset="-34"/>
              </a:rPr>
              <a:t>Robert C. Martin</a:t>
            </a:r>
          </a:p>
          <a:p>
            <a:pPr>
              <a:buFont typeface="Wingdings" pitchFamily="2" charset="2"/>
              <a:buChar char="§"/>
            </a:pPr>
            <a:r>
              <a:rPr lang="en-US" sz="2800" dirty="0">
                <a:latin typeface="Angsana New" pitchFamily="18" charset="-34"/>
                <a:cs typeface="Angsana New" pitchFamily="18" charset="-34"/>
              </a:rPr>
              <a:t>Industrial Logic</a:t>
            </a:r>
          </a:p>
          <a:p>
            <a:pPr>
              <a:buFont typeface="Wingdings" pitchFamily="2" charset="2"/>
              <a:buChar char="§"/>
            </a:pPr>
            <a:r>
              <a:rPr lang="en-US" sz="2800" dirty="0">
                <a:latin typeface="Angsana New" pitchFamily="18" charset="-34"/>
                <a:cs typeface="Angsana New" pitchFamily="18" charset="-34"/>
              </a:rPr>
              <a:t>Thought Works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s.png"/>
          <p:cNvPicPr>
            <a:picLocks noChangeAspect="1"/>
          </p:cNvPicPr>
          <p:nvPr/>
        </p:nvPicPr>
        <p:blipFill>
          <a:blip r:embed="rId2" cstate="print"/>
          <a:stretch>
            <a:fillRect/>
          </a:stretch>
        </p:blipFill>
        <p:spPr>
          <a:xfrm>
            <a:off x="1981200" y="762000"/>
            <a:ext cx="5410199" cy="541019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354" y="1447800"/>
            <a:ext cx="5638046" cy="4038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381000"/>
            <a:ext cx="6296891"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mj-lt"/>
                <a:ea typeface="+mj-ea"/>
                <a:cs typeface="+mj-cs"/>
              </a:rPr>
              <a:t>Refactoring?</a:t>
            </a:r>
          </a:p>
        </p:txBody>
      </p:sp>
      <p:pic>
        <p:nvPicPr>
          <p:cNvPr id="3" name="Picture 2">
            <a:extLst>
              <a:ext uri="{FF2B5EF4-FFF2-40B4-BE49-F238E27FC236}">
                <a16:creationId xmlns:a16="http://schemas.microsoft.com/office/drawing/2014/main" id="{FFB32F91-7895-4A0A-96A0-A2B489747B33}"/>
              </a:ext>
            </a:extLst>
          </p:cNvPr>
          <p:cNvPicPr>
            <a:picLocks noChangeAspect="1"/>
          </p:cNvPicPr>
          <p:nvPr/>
        </p:nvPicPr>
        <p:blipFill rotWithShape="1">
          <a:blip r:embed="rId2">
            <a:extLst>
              <a:ext uri="{28A0092B-C50C-407E-A947-70E740481C1C}">
                <a14:useLocalDpi xmlns:a14="http://schemas.microsoft.com/office/drawing/2010/main" val="0"/>
              </a:ext>
            </a:extLst>
          </a:blip>
          <a:srcRect l="20000" r="13333"/>
          <a:stretch/>
        </p:blipFill>
        <p:spPr>
          <a:xfrm>
            <a:off x="1308455" y="1736757"/>
            <a:ext cx="6527090" cy="5159929"/>
          </a:xfrm>
          <a:prstGeom prst="rect">
            <a:avLst/>
          </a:prstGeom>
        </p:spPr>
      </p:pic>
      <p:sp>
        <p:nvSpPr>
          <p:cNvPr id="6" name="Oval 5">
            <a:extLst>
              <a:ext uri="{FF2B5EF4-FFF2-40B4-BE49-F238E27FC236}">
                <a16:creationId xmlns:a16="http://schemas.microsoft.com/office/drawing/2014/main" id="{221084C7-992B-4683-B181-F3BF755B176A}"/>
              </a:ext>
            </a:extLst>
          </p:cNvPr>
          <p:cNvSpPr/>
          <p:nvPr/>
        </p:nvSpPr>
        <p:spPr>
          <a:xfrm>
            <a:off x="6830291" y="411165"/>
            <a:ext cx="1981200" cy="1036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rPr>
              <a:t>Visual Studio</a:t>
            </a:r>
            <a:endParaRPr lang="en-GB" sz="2400" dirty="0">
              <a:ln w="0"/>
              <a:solidFill>
                <a:schemeClr val="tx1"/>
              </a:solidFill>
            </a:endParaRPr>
          </a:p>
        </p:txBody>
      </p:sp>
    </p:spTree>
    <p:extLst>
      <p:ext uri="{BB962C8B-B14F-4D97-AF65-F5344CB8AC3E}">
        <p14:creationId xmlns:p14="http://schemas.microsoft.com/office/powerpoint/2010/main" val="314193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38886" y="381000"/>
            <a:ext cx="6296891"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tx1"/>
                </a:solidFill>
                <a:effectLst/>
                <a:uLnTx/>
                <a:uFillTx/>
                <a:latin typeface="+mj-lt"/>
                <a:ea typeface="+mj-ea"/>
                <a:cs typeface="+mj-cs"/>
              </a:rPr>
              <a:t>Refactoring?</a:t>
            </a:r>
          </a:p>
        </p:txBody>
      </p:sp>
      <p:pic>
        <p:nvPicPr>
          <p:cNvPr id="3" name="Picture 2">
            <a:extLst>
              <a:ext uri="{FF2B5EF4-FFF2-40B4-BE49-F238E27FC236}">
                <a16:creationId xmlns:a16="http://schemas.microsoft.com/office/drawing/2014/main" id="{698709C8-42E7-4F63-AB8D-996DC976104C}"/>
              </a:ext>
            </a:extLst>
          </p:cNvPr>
          <p:cNvPicPr>
            <a:picLocks noChangeAspect="1"/>
          </p:cNvPicPr>
          <p:nvPr/>
        </p:nvPicPr>
        <p:blipFill rotWithShape="1">
          <a:blip r:embed="rId2">
            <a:extLst>
              <a:ext uri="{28A0092B-C50C-407E-A947-70E740481C1C}">
                <a14:useLocalDpi xmlns:a14="http://schemas.microsoft.com/office/drawing/2010/main" val="0"/>
              </a:ext>
            </a:extLst>
          </a:blip>
          <a:srcRect l="11252" t="4445" b="21111"/>
          <a:stretch/>
        </p:blipFill>
        <p:spPr>
          <a:xfrm>
            <a:off x="1752600" y="1716258"/>
            <a:ext cx="6296891" cy="5105400"/>
          </a:xfrm>
          <a:prstGeom prst="rect">
            <a:avLst/>
          </a:prstGeom>
        </p:spPr>
      </p:pic>
      <p:sp>
        <p:nvSpPr>
          <p:cNvPr id="5" name="Oval 4">
            <a:extLst>
              <a:ext uri="{FF2B5EF4-FFF2-40B4-BE49-F238E27FC236}">
                <a16:creationId xmlns:a16="http://schemas.microsoft.com/office/drawing/2014/main" id="{5CA6191C-EE56-4528-8F0C-56A0CC42BDD8}"/>
              </a:ext>
            </a:extLst>
          </p:cNvPr>
          <p:cNvSpPr/>
          <p:nvPr/>
        </p:nvSpPr>
        <p:spPr>
          <a:xfrm>
            <a:off x="6830290" y="411165"/>
            <a:ext cx="2085109" cy="1036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rPr>
              <a:t>Android Studio</a:t>
            </a:r>
            <a:endParaRPr lang="en-GB" sz="2400" dirty="0">
              <a:ln w="0"/>
              <a:solidFill>
                <a:schemeClr val="tx1"/>
              </a:solidFill>
            </a:endParaRPr>
          </a:p>
        </p:txBody>
      </p:sp>
    </p:spTree>
    <p:extLst>
      <p:ext uri="{BB962C8B-B14F-4D97-AF65-F5344CB8AC3E}">
        <p14:creationId xmlns:p14="http://schemas.microsoft.com/office/powerpoint/2010/main" val="1643557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3664</TotalTime>
  <Words>3078</Words>
  <Application>Microsoft Office PowerPoint</Application>
  <PresentationFormat>On-screen Show (4:3)</PresentationFormat>
  <Paragraphs>552</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Angsana New</vt:lpstr>
      <vt:lpstr>Arial</vt:lpstr>
      <vt:lpstr>Calibri</vt:lpstr>
      <vt:lpstr>Wingdings</vt:lpstr>
      <vt:lpstr>Office Theme</vt:lpstr>
      <vt:lpstr>Clean Code, Code Smells &amp; Refactoring</vt:lpstr>
      <vt:lpstr>Clean code?</vt:lpstr>
      <vt:lpstr>Clean code?</vt:lpstr>
      <vt:lpstr>Clean code</vt:lpstr>
      <vt:lpstr>Code Smells?</vt:lpstr>
      <vt:lpstr>Code Smells (Example)</vt:lpstr>
      <vt:lpstr>PowerPoint Presentation</vt:lpstr>
      <vt:lpstr>PowerPoint Presentation</vt:lpstr>
      <vt:lpstr>PowerPoint Presentation</vt:lpstr>
      <vt:lpstr>PowerPoint Presentation</vt:lpstr>
      <vt:lpstr>PowerPoint Presentation</vt:lpstr>
      <vt:lpstr>Common Code Smells</vt:lpstr>
      <vt:lpstr>Inappropriate Naming</vt:lpstr>
      <vt:lpstr>Long Method</vt:lpstr>
      <vt:lpstr>Long Method (Example)</vt:lpstr>
      <vt:lpstr>Extract Method</vt:lpstr>
      <vt:lpstr>Replace Temp with Query</vt:lpstr>
      <vt:lpstr>Introduce Parameter Object</vt:lpstr>
      <vt:lpstr>Replace Method with Method Object</vt:lpstr>
      <vt:lpstr>Decompose Conditional</vt:lpstr>
      <vt:lpstr>Primitive Obsession</vt:lpstr>
      <vt:lpstr>Black Sheep</vt:lpstr>
      <vt:lpstr>Black Sheep (Example)</vt:lpstr>
      <vt:lpstr>Feature Envy</vt:lpstr>
      <vt:lpstr>Comments</vt:lpstr>
      <vt:lpstr>Comments (Cont’d)</vt:lpstr>
      <vt:lpstr>Comments (Cont’d)</vt:lpstr>
      <vt:lpstr>Rename Method</vt:lpstr>
      <vt:lpstr>Extract Method</vt:lpstr>
      <vt:lpstr>Lazy Class</vt:lpstr>
      <vt:lpstr>Lazy Class (Cont’d)</vt:lpstr>
      <vt:lpstr>Inline Class</vt:lpstr>
      <vt:lpstr>Collapse Hierarchy</vt:lpstr>
      <vt:lpstr>Speculative Generality</vt:lpstr>
      <vt:lpstr>Speculative Generality (Cont’d)</vt:lpstr>
      <vt:lpstr>Speculative Generality (Cont’d)</vt:lpstr>
      <vt:lpstr>Collapse Hierarchy</vt:lpstr>
      <vt:lpstr>Inline Class</vt:lpstr>
      <vt:lpstr>Remove Parameter </vt:lpstr>
      <vt:lpstr>Dead Code</vt:lpstr>
      <vt:lpstr>Dead Code (Cont’d)</vt:lpstr>
      <vt:lpstr>Refused Bequest</vt:lpstr>
      <vt:lpstr>Refused Bequest (Cont’d)</vt:lpstr>
      <vt:lpstr>Push Down Method</vt:lpstr>
      <vt:lpstr>Duplicate Code</vt:lpstr>
      <vt:lpstr>Duplicate Code (Cont’d)</vt:lpstr>
      <vt:lpstr>Duplicate Code (Cont’d)</vt:lpstr>
      <vt:lpstr>Duplicate Code (Cont’d)</vt:lpstr>
      <vt:lpstr>Duplicate Code (Cont’d)</vt:lpstr>
      <vt:lpstr>Literal  Semantic  Data Duplication Conceptual </vt:lpstr>
      <vt:lpstr>Literal Duplication</vt:lpstr>
      <vt:lpstr>Semantic Duplication</vt:lpstr>
      <vt:lpstr> Data Duplication</vt:lpstr>
      <vt:lpstr> Conceptual Duplication</vt:lpstr>
      <vt:lpstr>Pull Up Field</vt:lpstr>
      <vt:lpstr>Substitute Algorithm</vt:lpstr>
      <vt:lpstr>Switch Statement</vt:lpstr>
      <vt:lpstr>Switch Smell (Cont’d)</vt:lpstr>
      <vt:lpstr>Switch Smell (Cont’d)</vt:lpstr>
      <vt:lpstr>Replace Type Code with Polymorphism</vt:lpstr>
      <vt:lpstr>Replace Parameter with Method</vt:lpstr>
      <vt:lpstr>Introduce Null Object</vt:lpstr>
      <vt:lpstr>Large Class</vt:lpstr>
      <vt:lpstr>Extract Class</vt:lpstr>
      <vt:lpstr>Replace Type Code with Class</vt:lpstr>
      <vt:lpstr>Replace Type Code with Subclasses</vt:lpstr>
      <vt:lpstr>Replace Type Code with State/Strategy</vt:lpstr>
      <vt:lpstr>Contrived complexity</vt:lpstr>
      <vt:lpstr>Data clumps</vt:lpstr>
      <vt:lpstr>Temporary fields</vt:lpstr>
      <vt:lpstr>Acknowledgements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Smells?</dc:title>
  <dc:creator>User</dc:creator>
  <cp:lastModifiedBy>Tiemoon Mr.</cp:lastModifiedBy>
  <cp:revision>534</cp:revision>
  <dcterms:created xsi:type="dcterms:W3CDTF">2013-04-24T08:11:51Z</dcterms:created>
  <dcterms:modified xsi:type="dcterms:W3CDTF">2019-11-23T10:56:51Z</dcterms:modified>
</cp:coreProperties>
</file>